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1" r:id="rId3"/>
    <p:sldId id="257" r:id="rId4"/>
    <p:sldId id="274" r:id="rId5"/>
    <p:sldId id="259" r:id="rId6"/>
    <p:sldId id="272" r:id="rId7"/>
    <p:sldId id="275" r:id="rId8"/>
    <p:sldId id="276" r:id="rId9"/>
    <p:sldId id="258" r:id="rId10"/>
    <p:sldId id="273" r:id="rId11"/>
    <p:sldId id="277" r:id="rId12"/>
    <p:sldId id="266" r:id="rId13"/>
    <p:sldId id="267" r:id="rId14"/>
    <p:sldId id="268" r:id="rId15"/>
    <p:sldId id="260" r:id="rId16"/>
    <p:sldId id="262" r:id="rId17"/>
    <p:sldId id="280" r:id="rId18"/>
    <p:sldId id="278" r:id="rId19"/>
    <p:sldId id="279" r:id="rId20"/>
    <p:sldId id="270" r:id="rId21"/>
    <p:sldId id="261" r:id="rId22"/>
    <p:sldId id="263" r:id="rId23"/>
    <p:sldId id="264" r:id="rId24"/>
    <p:sldId id="26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05"/>
    <p:restoredTop sz="93446"/>
  </p:normalViewPr>
  <p:slideViewPr>
    <p:cSldViewPr snapToGrid="0">
      <p:cViewPr>
        <p:scale>
          <a:sx n="97" d="100"/>
          <a:sy n="97" d="100"/>
        </p:scale>
        <p:origin x="848" y="6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A2F35-B9F0-BDA1-DA68-2744D12D38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27975A-46E4-BDE1-0146-6AD9D7E31B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8133D1-C313-B18C-F3D8-9CE8988B3ABD}"/>
              </a:ext>
            </a:extLst>
          </p:cNvPr>
          <p:cNvSpPr>
            <a:spLocks noGrp="1"/>
          </p:cNvSpPr>
          <p:nvPr>
            <p:ph type="dt" sz="half" idx="10"/>
          </p:nvPr>
        </p:nvSpPr>
        <p:spPr/>
        <p:txBody>
          <a:bodyPr/>
          <a:lstStyle/>
          <a:p>
            <a:fld id="{24BD8F84-0B23-7D4F-B375-0367C053AD9A}" type="datetimeFigureOut">
              <a:rPr lang="en-US" smtClean="0"/>
              <a:t>6/12/24</a:t>
            </a:fld>
            <a:endParaRPr lang="en-US"/>
          </a:p>
        </p:txBody>
      </p:sp>
      <p:sp>
        <p:nvSpPr>
          <p:cNvPr id="5" name="Footer Placeholder 4">
            <a:extLst>
              <a:ext uri="{FF2B5EF4-FFF2-40B4-BE49-F238E27FC236}">
                <a16:creationId xmlns:a16="http://schemas.microsoft.com/office/drawing/2014/main" id="{8F4A60D1-6382-CD9B-C3B0-CAB037D883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81738-8D9D-92EE-43C8-2D66C6B251FE}"/>
              </a:ext>
            </a:extLst>
          </p:cNvPr>
          <p:cNvSpPr>
            <a:spLocks noGrp="1"/>
          </p:cNvSpPr>
          <p:nvPr>
            <p:ph type="sldNum" sz="quarter" idx="12"/>
          </p:nvPr>
        </p:nvSpPr>
        <p:spPr/>
        <p:txBody>
          <a:bodyPr/>
          <a:lstStyle/>
          <a:p>
            <a:fld id="{D15C020B-A208-E64F-A5F4-26895F5C52ED}" type="slidenum">
              <a:rPr lang="en-US" smtClean="0"/>
              <a:t>‹#›</a:t>
            </a:fld>
            <a:endParaRPr lang="en-US"/>
          </a:p>
        </p:txBody>
      </p:sp>
    </p:spTree>
    <p:extLst>
      <p:ext uri="{BB962C8B-B14F-4D97-AF65-F5344CB8AC3E}">
        <p14:creationId xmlns:p14="http://schemas.microsoft.com/office/powerpoint/2010/main" val="4136778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00EDC-B810-19B6-1EA9-4800ED5CFA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9D3F4A-41B2-883B-A119-9A6BE73F4C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97342-60FC-B721-2FC5-867ED251984B}"/>
              </a:ext>
            </a:extLst>
          </p:cNvPr>
          <p:cNvSpPr>
            <a:spLocks noGrp="1"/>
          </p:cNvSpPr>
          <p:nvPr>
            <p:ph type="dt" sz="half" idx="10"/>
          </p:nvPr>
        </p:nvSpPr>
        <p:spPr/>
        <p:txBody>
          <a:bodyPr/>
          <a:lstStyle/>
          <a:p>
            <a:fld id="{24BD8F84-0B23-7D4F-B375-0367C053AD9A}" type="datetimeFigureOut">
              <a:rPr lang="en-US" smtClean="0"/>
              <a:t>6/12/24</a:t>
            </a:fld>
            <a:endParaRPr lang="en-US"/>
          </a:p>
        </p:txBody>
      </p:sp>
      <p:sp>
        <p:nvSpPr>
          <p:cNvPr id="5" name="Footer Placeholder 4">
            <a:extLst>
              <a:ext uri="{FF2B5EF4-FFF2-40B4-BE49-F238E27FC236}">
                <a16:creationId xmlns:a16="http://schemas.microsoft.com/office/drawing/2014/main" id="{AC336950-AB08-55E2-531D-E68E2E5DD1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A4D36C-9962-91E1-DF2E-DD96C1674F6C}"/>
              </a:ext>
            </a:extLst>
          </p:cNvPr>
          <p:cNvSpPr>
            <a:spLocks noGrp="1"/>
          </p:cNvSpPr>
          <p:nvPr>
            <p:ph type="sldNum" sz="quarter" idx="12"/>
          </p:nvPr>
        </p:nvSpPr>
        <p:spPr/>
        <p:txBody>
          <a:bodyPr/>
          <a:lstStyle/>
          <a:p>
            <a:fld id="{D15C020B-A208-E64F-A5F4-26895F5C52ED}" type="slidenum">
              <a:rPr lang="en-US" smtClean="0"/>
              <a:t>‹#›</a:t>
            </a:fld>
            <a:endParaRPr lang="en-US"/>
          </a:p>
        </p:txBody>
      </p:sp>
    </p:spTree>
    <p:extLst>
      <p:ext uri="{BB962C8B-B14F-4D97-AF65-F5344CB8AC3E}">
        <p14:creationId xmlns:p14="http://schemas.microsoft.com/office/powerpoint/2010/main" val="1575907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143C56-02FC-9474-2083-34007C4F9A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9C40BF-FCF7-2932-7D2C-7951891CB3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BEDA3E-9C36-DDCC-8BC8-CAFA71E7E5E1}"/>
              </a:ext>
            </a:extLst>
          </p:cNvPr>
          <p:cNvSpPr>
            <a:spLocks noGrp="1"/>
          </p:cNvSpPr>
          <p:nvPr>
            <p:ph type="dt" sz="half" idx="10"/>
          </p:nvPr>
        </p:nvSpPr>
        <p:spPr/>
        <p:txBody>
          <a:bodyPr/>
          <a:lstStyle/>
          <a:p>
            <a:fld id="{24BD8F84-0B23-7D4F-B375-0367C053AD9A}" type="datetimeFigureOut">
              <a:rPr lang="en-US" smtClean="0"/>
              <a:t>6/12/24</a:t>
            </a:fld>
            <a:endParaRPr lang="en-US"/>
          </a:p>
        </p:txBody>
      </p:sp>
      <p:sp>
        <p:nvSpPr>
          <p:cNvPr id="5" name="Footer Placeholder 4">
            <a:extLst>
              <a:ext uri="{FF2B5EF4-FFF2-40B4-BE49-F238E27FC236}">
                <a16:creationId xmlns:a16="http://schemas.microsoft.com/office/drawing/2014/main" id="{1026D351-47F5-0860-691C-111242FF4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515044-C41C-1F47-3B81-A6CD2E1CE0E3}"/>
              </a:ext>
            </a:extLst>
          </p:cNvPr>
          <p:cNvSpPr>
            <a:spLocks noGrp="1"/>
          </p:cNvSpPr>
          <p:nvPr>
            <p:ph type="sldNum" sz="quarter" idx="12"/>
          </p:nvPr>
        </p:nvSpPr>
        <p:spPr/>
        <p:txBody>
          <a:bodyPr/>
          <a:lstStyle/>
          <a:p>
            <a:fld id="{D15C020B-A208-E64F-A5F4-26895F5C52ED}" type="slidenum">
              <a:rPr lang="en-US" smtClean="0"/>
              <a:t>‹#›</a:t>
            </a:fld>
            <a:endParaRPr lang="en-US"/>
          </a:p>
        </p:txBody>
      </p:sp>
    </p:spTree>
    <p:extLst>
      <p:ext uri="{BB962C8B-B14F-4D97-AF65-F5344CB8AC3E}">
        <p14:creationId xmlns:p14="http://schemas.microsoft.com/office/powerpoint/2010/main" val="2214003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49BC2-B77E-E7C7-18B4-CF5BA5EE86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E361B2-B41E-6C15-B657-51079F812B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1A5648-5939-FC7C-59DD-0BF38DB1A6CE}"/>
              </a:ext>
            </a:extLst>
          </p:cNvPr>
          <p:cNvSpPr>
            <a:spLocks noGrp="1"/>
          </p:cNvSpPr>
          <p:nvPr>
            <p:ph type="dt" sz="half" idx="10"/>
          </p:nvPr>
        </p:nvSpPr>
        <p:spPr/>
        <p:txBody>
          <a:bodyPr/>
          <a:lstStyle/>
          <a:p>
            <a:fld id="{24BD8F84-0B23-7D4F-B375-0367C053AD9A}" type="datetimeFigureOut">
              <a:rPr lang="en-US" smtClean="0"/>
              <a:t>6/12/24</a:t>
            </a:fld>
            <a:endParaRPr lang="en-US"/>
          </a:p>
        </p:txBody>
      </p:sp>
      <p:sp>
        <p:nvSpPr>
          <p:cNvPr id="5" name="Footer Placeholder 4">
            <a:extLst>
              <a:ext uri="{FF2B5EF4-FFF2-40B4-BE49-F238E27FC236}">
                <a16:creationId xmlns:a16="http://schemas.microsoft.com/office/drawing/2014/main" id="{ECAE7509-8470-D253-42E1-C07BC85EA8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11ABFF-E203-F095-EBA3-0E8B1D883CDE}"/>
              </a:ext>
            </a:extLst>
          </p:cNvPr>
          <p:cNvSpPr>
            <a:spLocks noGrp="1"/>
          </p:cNvSpPr>
          <p:nvPr>
            <p:ph type="sldNum" sz="quarter" idx="12"/>
          </p:nvPr>
        </p:nvSpPr>
        <p:spPr/>
        <p:txBody>
          <a:bodyPr/>
          <a:lstStyle/>
          <a:p>
            <a:fld id="{D15C020B-A208-E64F-A5F4-26895F5C52ED}" type="slidenum">
              <a:rPr lang="en-US" smtClean="0"/>
              <a:t>‹#›</a:t>
            </a:fld>
            <a:endParaRPr lang="en-US"/>
          </a:p>
        </p:txBody>
      </p:sp>
    </p:spTree>
    <p:extLst>
      <p:ext uri="{BB962C8B-B14F-4D97-AF65-F5344CB8AC3E}">
        <p14:creationId xmlns:p14="http://schemas.microsoft.com/office/powerpoint/2010/main" val="3735264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2D53F-9992-40D0-79F7-06B0FEAE12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867F1F-9913-96C1-E6FB-5E00658F160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106756-9932-D79E-48F3-F45A18F65976}"/>
              </a:ext>
            </a:extLst>
          </p:cNvPr>
          <p:cNvSpPr>
            <a:spLocks noGrp="1"/>
          </p:cNvSpPr>
          <p:nvPr>
            <p:ph type="dt" sz="half" idx="10"/>
          </p:nvPr>
        </p:nvSpPr>
        <p:spPr/>
        <p:txBody>
          <a:bodyPr/>
          <a:lstStyle/>
          <a:p>
            <a:fld id="{24BD8F84-0B23-7D4F-B375-0367C053AD9A}" type="datetimeFigureOut">
              <a:rPr lang="en-US" smtClean="0"/>
              <a:t>6/12/24</a:t>
            </a:fld>
            <a:endParaRPr lang="en-US"/>
          </a:p>
        </p:txBody>
      </p:sp>
      <p:sp>
        <p:nvSpPr>
          <p:cNvPr id="5" name="Footer Placeholder 4">
            <a:extLst>
              <a:ext uri="{FF2B5EF4-FFF2-40B4-BE49-F238E27FC236}">
                <a16:creationId xmlns:a16="http://schemas.microsoft.com/office/drawing/2014/main" id="{7CC8C6FA-1AEB-3BCF-0BFA-2D68BC0316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93250-F2EF-18A2-0C9F-D3875E1A77BA}"/>
              </a:ext>
            </a:extLst>
          </p:cNvPr>
          <p:cNvSpPr>
            <a:spLocks noGrp="1"/>
          </p:cNvSpPr>
          <p:nvPr>
            <p:ph type="sldNum" sz="quarter" idx="12"/>
          </p:nvPr>
        </p:nvSpPr>
        <p:spPr/>
        <p:txBody>
          <a:bodyPr/>
          <a:lstStyle/>
          <a:p>
            <a:fld id="{D15C020B-A208-E64F-A5F4-26895F5C52ED}" type="slidenum">
              <a:rPr lang="en-US" smtClean="0"/>
              <a:t>‹#›</a:t>
            </a:fld>
            <a:endParaRPr lang="en-US"/>
          </a:p>
        </p:txBody>
      </p:sp>
    </p:spTree>
    <p:extLst>
      <p:ext uri="{BB962C8B-B14F-4D97-AF65-F5344CB8AC3E}">
        <p14:creationId xmlns:p14="http://schemas.microsoft.com/office/powerpoint/2010/main" val="285136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17DFF-91CE-5E0D-DEB5-44C8953992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C6E634-85F8-D0B9-4ECC-371A7769C5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4D13D7-4A22-573B-EF5B-656F83495B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BD4875-7B62-52AF-F73C-6A570B938AC5}"/>
              </a:ext>
            </a:extLst>
          </p:cNvPr>
          <p:cNvSpPr>
            <a:spLocks noGrp="1"/>
          </p:cNvSpPr>
          <p:nvPr>
            <p:ph type="dt" sz="half" idx="10"/>
          </p:nvPr>
        </p:nvSpPr>
        <p:spPr/>
        <p:txBody>
          <a:bodyPr/>
          <a:lstStyle/>
          <a:p>
            <a:fld id="{24BD8F84-0B23-7D4F-B375-0367C053AD9A}" type="datetimeFigureOut">
              <a:rPr lang="en-US" smtClean="0"/>
              <a:t>6/12/24</a:t>
            </a:fld>
            <a:endParaRPr lang="en-US"/>
          </a:p>
        </p:txBody>
      </p:sp>
      <p:sp>
        <p:nvSpPr>
          <p:cNvPr id="6" name="Footer Placeholder 5">
            <a:extLst>
              <a:ext uri="{FF2B5EF4-FFF2-40B4-BE49-F238E27FC236}">
                <a16:creationId xmlns:a16="http://schemas.microsoft.com/office/drawing/2014/main" id="{4100A87E-F929-791E-0AF8-AEAC3564E5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158B0B-0814-514B-3F2D-D1BB9E15E816}"/>
              </a:ext>
            </a:extLst>
          </p:cNvPr>
          <p:cNvSpPr>
            <a:spLocks noGrp="1"/>
          </p:cNvSpPr>
          <p:nvPr>
            <p:ph type="sldNum" sz="quarter" idx="12"/>
          </p:nvPr>
        </p:nvSpPr>
        <p:spPr/>
        <p:txBody>
          <a:bodyPr/>
          <a:lstStyle/>
          <a:p>
            <a:fld id="{D15C020B-A208-E64F-A5F4-26895F5C52ED}" type="slidenum">
              <a:rPr lang="en-US" smtClean="0"/>
              <a:t>‹#›</a:t>
            </a:fld>
            <a:endParaRPr lang="en-US"/>
          </a:p>
        </p:txBody>
      </p:sp>
    </p:spTree>
    <p:extLst>
      <p:ext uri="{BB962C8B-B14F-4D97-AF65-F5344CB8AC3E}">
        <p14:creationId xmlns:p14="http://schemas.microsoft.com/office/powerpoint/2010/main" val="3864896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8B439-ECE6-DD29-6AC0-D2E862BFC8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7FDD0E-C0FA-9F5B-EDC1-5DDC0782E6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4A94D5-4F6A-858D-4AEA-CFAB9C4F23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4F27F5-0E66-0EA0-9665-3BE483AC3A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742C20-24EC-9018-1D6E-9C2607D1E6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E41AFD-5C2D-9F53-D5F5-7E3488E6524F}"/>
              </a:ext>
            </a:extLst>
          </p:cNvPr>
          <p:cNvSpPr>
            <a:spLocks noGrp="1"/>
          </p:cNvSpPr>
          <p:nvPr>
            <p:ph type="dt" sz="half" idx="10"/>
          </p:nvPr>
        </p:nvSpPr>
        <p:spPr/>
        <p:txBody>
          <a:bodyPr/>
          <a:lstStyle/>
          <a:p>
            <a:fld id="{24BD8F84-0B23-7D4F-B375-0367C053AD9A}" type="datetimeFigureOut">
              <a:rPr lang="en-US" smtClean="0"/>
              <a:t>6/12/24</a:t>
            </a:fld>
            <a:endParaRPr lang="en-US"/>
          </a:p>
        </p:txBody>
      </p:sp>
      <p:sp>
        <p:nvSpPr>
          <p:cNvPr id="8" name="Footer Placeholder 7">
            <a:extLst>
              <a:ext uri="{FF2B5EF4-FFF2-40B4-BE49-F238E27FC236}">
                <a16:creationId xmlns:a16="http://schemas.microsoft.com/office/drawing/2014/main" id="{7CC07566-511A-17AC-320F-1228A60757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8BF359-75E8-0657-6F71-A997E655D1F2}"/>
              </a:ext>
            </a:extLst>
          </p:cNvPr>
          <p:cNvSpPr>
            <a:spLocks noGrp="1"/>
          </p:cNvSpPr>
          <p:nvPr>
            <p:ph type="sldNum" sz="quarter" idx="12"/>
          </p:nvPr>
        </p:nvSpPr>
        <p:spPr/>
        <p:txBody>
          <a:bodyPr/>
          <a:lstStyle/>
          <a:p>
            <a:fld id="{D15C020B-A208-E64F-A5F4-26895F5C52ED}" type="slidenum">
              <a:rPr lang="en-US" smtClean="0"/>
              <a:t>‹#›</a:t>
            </a:fld>
            <a:endParaRPr lang="en-US"/>
          </a:p>
        </p:txBody>
      </p:sp>
    </p:spTree>
    <p:extLst>
      <p:ext uri="{BB962C8B-B14F-4D97-AF65-F5344CB8AC3E}">
        <p14:creationId xmlns:p14="http://schemas.microsoft.com/office/powerpoint/2010/main" val="3103214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829A-BDC4-9C89-F46D-4557628B02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474765-602F-BCF5-08AB-262F6A6008F1}"/>
              </a:ext>
            </a:extLst>
          </p:cNvPr>
          <p:cNvSpPr>
            <a:spLocks noGrp="1"/>
          </p:cNvSpPr>
          <p:nvPr>
            <p:ph type="dt" sz="half" idx="10"/>
          </p:nvPr>
        </p:nvSpPr>
        <p:spPr/>
        <p:txBody>
          <a:bodyPr/>
          <a:lstStyle/>
          <a:p>
            <a:fld id="{24BD8F84-0B23-7D4F-B375-0367C053AD9A}" type="datetimeFigureOut">
              <a:rPr lang="en-US" smtClean="0"/>
              <a:t>6/12/24</a:t>
            </a:fld>
            <a:endParaRPr lang="en-US"/>
          </a:p>
        </p:txBody>
      </p:sp>
      <p:sp>
        <p:nvSpPr>
          <p:cNvPr id="4" name="Footer Placeholder 3">
            <a:extLst>
              <a:ext uri="{FF2B5EF4-FFF2-40B4-BE49-F238E27FC236}">
                <a16:creationId xmlns:a16="http://schemas.microsoft.com/office/drawing/2014/main" id="{CB4F5304-E264-47D3-8084-59856838C0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7B7E66-3709-6734-A0B8-9365E0399A6F}"/>
              </a:ext>
            </a:extLst>
          </p:cNvPr>
          <p:cNvSpPr>
            <a:spLocks noGrp="1"/>
          </p:cNvSpPr>
          <p:nvPr>
            <p:ph type="sldNum" sz="quarter" idx="12"/>
          </p:nvPr>
        </p:nvSpPr>
        <p:spPr/>
        <p:txBody>
          <a:bodyPr/>
          <a:lstStyle/>
          <a:p>
            <a:fld id="{D15C020B-A208-E64F-A5F4-26895F5C52ED}" type="slidenum">
              <a:rPr lang="en-US" smtClean="0"/>
              <a:t>‹#›</a:t>
            </a:fld>
            <a:endParaRPr lang="en-US"/>
          </a:p>
        </p:txBody>
      </p:sp>
    </p:spTree>
    <p:extLst>
      <p:ext uri="{BB962C8B-B14F-4D97-AF65-F5344CB8AC3E}">
        <p14:creationId xmlns:p14="http://schemas.microsoft.com/office/powerpoint/2010/main" val="1510952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51FAD0-1E22-2E0D-0CCF-7632A33249D9}"/>
              </a:ext>
            </a:extLst>
          </p:cNvPr>
          <p:cNvSpPr>
            <a:spLocks noGrp="1"/>
          </p:cNvSpPr>
          <p:nvPr>
            <p:ph type="dt" sz="half" idx="10"/>
          </p:nvPr>
        </p:nvSpPr>
        <p:spPr/>
        <p:txBody>
          <a:bodyPr/>
          <a:lstStyle/>
          <a:p>
            <a:fld id="{24BD8F84-0B23-7D4F-B375-0367C053AD9A}" type="datetimeFigureOut">
              <a:rPr lang="en-US" smtClean="0"/>
              <a:t>6/12/24</a:t>
            </a:fld>
            <a:endParaRPr lang="en-US"/>
          </a:p>
        </p:txBody>
      </p:sp>
      <p:sp>
        <p:nvSpPr>
          <p:cNvPr id="3" name="Footer Placeholder 2">
            <a:extLst>
              <a:ext uri="{FF2B5EF4-FFF2-40B4-BE49-F238E27FC236}">
                <a16:creationId xmlns:a16="http://schemas.microsoft.com/office/drawing/2014/main" id="{BC6B3D48-A03E-8A76-83ED-83F7C000DB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13C16C-01D9-42D5-D345-3FF0EBD0B6E2}"/>
              </a:ext>
            </a:extLst>
          </p:cNvPr>
          <p:cNvSpPr>
            <a:spLocks noGrp="1"/>
          </p:cNvSpPr>
          <p:nvPr>
            <p:ph type="sldNum" sz="quarter" idx="12"/>
          </p:nvPr>
        </p:nvSpPr>
        <p:spPr/>
        <p:txBody>
          <a:bodyPr/>
          <a:lstStyle/>
          <a:p>
            <a:fld id="{D15C020B-A208-E64F-A5F4-26895F5C52ED}" type="slidenum">
              <a:rPr lang="en-US" smtClean="0"/>
              <a:t>‹#›</a:t>
            </a:fld>
            <a:endParaRPr lang="en-US"/>
          </a:p>
        </p:txBody>
      </p:sp>
    </p:spTree>
    <p:extLst>
      <p:ext uri="{BB962C8B-B14F-4D97-AF65-F5344CB8AC3E}">
        <p14:creationId xmlns:p14="http://schemas.microsoft.com/office/powerpoint/2010/main" val="1480068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8C829-5718-2FE4-296D-CE9BC3E716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B78AD0-6D18-2CCB-9252-3C752A3522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F564AD-0AB6-F9B7-EB78-E228F83A9F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3EC6AF-EF81-798F-45D2-BFEC40424038}"/>
              </a:ext>
            </a:extLst>
          </p:cNvPr>
          <p:cNvSpPr>
            <a:spLocks noGrp="1"/>
          </p:cNvSpPr>
          <p:nvPr>
            <p:ph type="dt" sz="half" idx="10"/>
          </p:nvPr>
        </p:nvSpPr>
        <p:spPr/>
        <p:txBody>
          <a:bodyPr/>
          <a:lstStyle/>
          <a:p>
            <a:fld id="{24BD8F84-0B23-7D4F-B375-0367C053AD9A}" type="datetimeFigureOut">
              <a:rPr lang="en-US" smtClean="0"/>
              <a:t>6/12/24</a:t>
            </a:fld>
            <a:endParaRPr lang="en-US"/>
          </a:p>
        </p:txBody>
      </p:sp>
      <p:sp>
        <p:nvSpPr>
          <p:cNvPr id="6" name="Footer Placeholder 5">
            <a:extLst>
              <a:ext uri="{FF2B5EF4-FFF2-40B4-BE49-F238E27FC236}">
                <a16:creationId xmlns:a16="http://schemas.microsoft.com/office/drawing/2014/main" id="{DFB2134A-9E58-4680-E18B-62C15FB740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7AD42C-DABD-321F-DF7D-0F8672983CCF}"/>
              </a:ext>
            </a:extLst>
          </p:cNvPr>
          <p:cNvSpPr>
            <a:spLocks noGrp="1"/>
          </p:cNvSpPr>
          <p:nvPr>
            <p:ph type="sldNum" sz="quarter" idx="12"/>
          </p:nvPr>
        </p:nvSpPr>
        <p:spPr/>
        <p:txBody>
          <a:bodyPr/>
          <a:lstStyle/>
          <a:p>
            <a:fld id="{D15C020B-A208-E64F-A5F4-26895F5C52ED}" type="slidenum">
              <a:rPr lang="en-US" smtClean="0"/>
              <a:t>‹#›</a:t>
            </a:fld>
            <a:endParaRPr lang="en-US"/>
          </a:p>
        </p:txBody>
      </p:sp>
    </p:spTree>
    <p:extLst>
      <p:ext uri="{BB962C8B-B14F-4D97-AF65-F5344CB8AC3E}">
        <p14:creationId xmlns:p14="http://schemas.microsoft.com/office/powerpoint/2010/main" val="2179111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FC2E8-A3D9-08AF-81CD-492A63E1A3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79556A-4E75-2CAA-E5B8-E156795F0D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A180D3-EEE6-912D-9A5A-8A1FAC69A0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FB3EF0-9689-0399-FF81-765EF1C5731B}"/>
              </a:ext>
            </a:extLst>
          </p:cNvPr>
          <p:cNvSpPr>
            <a:spLocks noGrp="1"/>
          </p:cNvSpPr>
          <p:nvPr>
            <p:ph type="dt" sz="half" idx="10"/>
          </p:nvPr>
        </p:nvSpPr>
        <p:spPr/>
        <p:txBody>
          <a:bodyPr/>
          <a:lstStyle/>
          <a:p>
            <a:fld id="{24BD8F84-0B23-7D4F-B375-0367C053AD9A}" type="datetimeFigureOut">
              <a:rPr lang="en-US" smtClean="0"/>
              <a:t>6/12/24</a:t>
            </a:fld>
            <a:endParaRPr lang="en-US"/>
          </a:p>
        </p:txBody>
      </p:sp>
      <p:sp>
        <p:nvSpPr>
          <p:cNvPr id="6" name="Footer Placeholder 5">
            <a:extLst>
              <a:ext uri="{FF2B5EF4-FFF2-40B4-BE49-F238E27FC236}">
                <a16:creationId xmlns:a16="http://schemas.microsoft.com/office/drawing/2014/main" id="{84079DE8-E94E-3836-BB35-830D9B8CD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297857-A62C-735D-4EEB-FF309248BEF9}"/>
              </a:ext>
            </a:extLst>
          </p:cNvPr>
          <p:cNvSpPr>
            <a:spLocks noGrp="1"/>
          </p:cNvSpPr>
          <p:nvPr>
            <p:ph type="sldNum" sz="quarter" idx="12"/>
          </p:nvPr>
        </p:nvSpPr>
        <p:spPr/>
        <p:txBody>
          <a:bodyPr/>
          <a:lstStyle/>
          <a:p>
            <a:fld id="{D15C020B-A208-E64F-A5F4-26895F5C52ED}" type="slidenum">
              <a:rPr lang="en-US" smtClean="0"/>
              <a:t>‹#›</a:t>
            </a:fld>
            <a:endParaRPr lang="en-US"/>
          </a:p>
        </p:txBody>
      </p:sp>
    </p:spTree>
    <p:extLst>
      <p:ext uri="{BB962C8B-B14F-4D97-AF65-F5344CB8AC3E}">
        <p14:creationId xmlns:p14="http://schemas.microsoft.com/office/powerpoint/2010/main" val="1315128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F480F3-FC94-378C-21BD-BFF9E81FE0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21D5F7-B253-76DD-52D0-27B1B3A131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FBF0B0-ADB1-7037-BEAB-27ABF0FE02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4BD8F84-0B23-7D4F-B375-0367C053AD9A}" type="datetimeFigureOut">
              <a:rPr lang="en-US" smtClean="0"/>
              <a:t>6/12/24</a:t>
            </a:fld>
            <a:endParaRPr lang="en-US"/>
          </a:p>
        </p:txBody>
      </p:sp>
      <p:sp>
        <p:nvSpPr>
          <p:cNvPr id="5" name="Footer Placeholder 4">
            <a:extLst>
              <a:ext uri="{FF2B5EF4-FFF2-40B4-BE49-F238E27FC236}">
                <a16:creationId xmlns:a16="http://schemas.microsoft.com/office/drawing/2014/main" id="{68B3492C-A834-E79B-F366-B35D84D4F0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CA345B7-18F7-6E95-D4BE-69DC78EC8D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15C020B-A208-E64F-A5F4-26895F5C52ED}" type="slidenum">
              <a:rPr lang="en-US" smtClean="0"/>
              <a:t>‹#›</a:t>
            </a:fld>
            <a:endParaRPr lang="en-US"/>
          </a:p>
        </p:txBody>
      </p:sp>
    </p:spTree>
    <p:extLst>
      <p:ext uri="{BB962C8B-B14F-4D97-AF65-F5344CB8AC3E}">
        <p14:creationId xmlns:p14="http://schemas.microsoft.com/office/powerpoint/2010/main" val="40583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1947F-5955-1B08-AD39-631B79C80EF7}"/>
              </a:ext>
            </a:extLst>
          </p:cNvPr>
          <p:cNvSpPr>
            <a:spLocks noGrp="1"/>
          </p:cNvSpPr>
          <p:nvPr>
            <p:ph type="ctrTitle"/>
          </p:nvPr>
        </p:nvSpPr>
        <p:spPr/>
        <p:txBody>
          <a:bodyPr/>
          <a:lstStyle/>
          <a:p>
            <a:r>
              <a:rPr lang="en-US" dirty="0"/>
              <a:t>CAMPUS ENGAGEMENT</a:t>
            </a:r>
          </a:p>
        </p:txBody>
      </p:sp>
      <p:sp>
        <p:nvSpPr>
          <p:cNvPr id="3" name="Subtitle 2">
            <a:extLst>
              <a:ext uri="{FF2B5EF4-FFF2-40B4-BE49-F238E27FC236}">
                <a16:creationId xmlns:a16="http://schemas.microsoft.com/office/drawing/2014/main" id="{AADA6749-2C97-E5DB-FAD6-33D527308D42}"/>
              </a:ext>
            </a:extLst>
          </p:cNvPr>
          <p:cNvSpPr>
            <a:spLocks noGrp="1"/>
          </p:cNvSpPr>
          <p:nvPr>
            <p:ph type="subTitle" idx="1"/>
          </p:nvPr>
        </p:nvSpPr>
        <p:spPr/>
        <p:txBody>
          <a:bodyPr/>
          <a:lstStyle/>
          <a:p>
            <a:r>
              <a:rPr lang="en-US" dirty="0"/>
              <a:t>How to Make Friends and Maintain Relevance</a:t>
            </a:r>
          </a:p>
          <a:p>
            <a:r>
              <a:rPr lang="en-US" dirty="0"/>
              <a:t>(and Student Funding)</a:t>
            </a:r>
          </a:p>
        </p:txBody>
      </p:sp>
    </p:spTree>
    <p:extLst>
      <p:ext uri="{BB962C8B-B14F-4D97-AF65-F5344CB8AC3E}">
        <p14:creationId xmlns:p14="http://schemas.microsoft.com/office/powerpoint/2010/main" val="2269055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DA92B-BB09-A68B-4AF7-E0DCD5C2FBFB}"/>
              </a:ext>
            </a:extLst>
          </p:cNvPr>
          <p:cNvSpPr>
            <a:spLocks noGrp="1"/>
          </p:cNvSpPr>
          <p:nvPr>
            <p:ph type="title"/>
          </p:nvPr>
        </p:nvSpPr>
        <p:spPr>
          <a:xfrm>
            <a:off x="3919329" y="1648843"/>
            <a:ext cx="4353339" cy="1325563"/>
          </a:xfrm>
        </p:spPr>
        <p:txBody>
          <a:bodyPr/>
          <a:lstStyle/>
          <a:p>
            <a:r>
              <a:rPr lang="en-US" dirty="0"/>
              <a:t>CFRU LIVE VIDEO</a:t>
            </a:r>
          </a:p>
        </p:txBody>
      </p:sp>
      <p:sp>
        <p:nvSpPr>
          <p:cNvPr id="4" name="TextBox 3">
            <a:extLst>
              <a:ext uri="{FF2B5EF4-FFF2-40B4-BE49-F238E27FC236}">
                <a16:creationId xmlns:a16="http://schemas.microsoft.com/office/drawing/2014/main" id="{FF81683D-2676-6D19-C8B9-021F31BA064C}"/>
              </a:ext>
            </a:extLst>
          </p:cNvPr>
          <p:cNvSpPr txBox="1"/>
          <p:nvPr/>
        </p:nvSpPr>
        <p:spPr>
          <a:xfrm>
            <a:off x="4283647" y="3244334"/>
            <a:ext cx="3199402" cy="369332"/>
          </a:xfrm>
          <a:prstGeom prst="rect">
            <a:avLst/>
          </a:prstGeom>
          <a:noFill/>
        </p:spPr>
        <p:txBody>
          <a:bodyPr wrap="square" rtlCol="0">
            <a:spAutoFit/>
          </a:bodyPr>
          <a:lstStyle/>
          <a:p>
            <a:r>
              <a:rPr lang="en-US" dirty="0"/>
              <a:t>https://</a:t>
            </a:r>
            <a:r>
              <a:rPr lang="en-US" dirty="0" err="1"/>
              <a:t>youtu.be</a:t>
            </a:r>
            <a:r>
              <a:rPr lang="en-US" dirty="0"/>
              <a:t>/</a:t>
            </a:r>
            <a:r>
              <a:rPr lang="en-US" dirty="0" err="1"/>
              <a:t>TuyWAYkJibw</a:t>
            </a:r>
            <a:endParaRPr lang="en-US" dirty="0"/>
          </a:p>
        </p:txBody>
      </p:sp>
      <p:sp>
        <p:nvSpPr>
          <p:cNvPr id="5" name="TextBox 4">
            <a:extLst>
              <a:ext uri="{FF2B5EF4-FFF2-40B4-BE49-F238E27FC236}">
                <a16:creationId xmlns:a16="http://schemas.microsoft.com/office/drawing/2014/main" id="{3DCE65EA-65AC-EF0F-13D8-05B70E4AD195}"/>
              </a:ext>
            </a:extLst>
          </p:cNvPr>
          <p:cNvSpPr txBox="1"/>
          <p:nvPr/>
        </p:nvSpPr>
        <p:spPr>
          <a:xfrm>
            <a:off x="2109555" y="2605074"/>
            <a:ext cx="7972888" cy="369332"/>
          </a:xfrm>
          <a:prstGeom prst="rect">
            <a:avLst/>
          </a:prstGeom>
          <a:noFill/>
        </p:spPr>
        <p:txBody>
          <a:bodyPr wrap="none" rtlCol="0">
            <a:spAutoFit/>
          </a:bodyPr>
          <a:lstStyle/>
          <a:p>
            <a:r>
              <a:rPr lang="en-US" dirty="0"/>
              <a:t>A success story of student engagement (produced by the students themselves) </a:t>
            </a:r>
          </a:p>
        </p:txBody>
      </p:sp>
    </p:spTree>
    <p:extLst>
      <p:ext uri="{BB962C8B-B14F-4D97-AF65-F5344CB8AC3E}">
        <p14:creationId xmlns:p14="http://schemas.microsoft.com/office/powerpoint/2010/main" val="1624141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EC191-6DAD-F8AA-34DB-AA20DBD65C47}"/>
              </a:ext>
            </a:extLst>
          </p:cNvPr>
          <p:cNvSpPr>
            <a:spLocks noGrp="1"/>
          </p:cNvSpPr>
          <p:nvPr>
            <p:ph type="title"/>
          </p:nvPr>
        </p:nvSpPr>
        <p:spPr>
          <a:xfrm>
            <a:off x="3096985" y="2766218"/>
            <a:ext cx="5998029" cy="1325563"/>
          </a:xfrm>
        </p:spPr>
        <p:txBody>
          <a:bodyPr/>
          <a:lstStyle/>
          <a:p>
            <a:pPr algn="ctr"/>
            <a:r>
              <a:rPr lang="en-US" dirty="0"/>
              <a:t>Outreach and Visibility</a:t>
            </a:r>
          </a:p>
        </p:txBody>
      </p:sp>
    </p:spTree>
    <p:extLst>
      <p:ext uri="{BB962C8B-B14F-4D97-AF65-F5344CB8AC3E}">
        <p14:creationId xmlns:p14="http://schemas.microsoft.com/office/powerpoint/2010/main" val="1118897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A648B464-CF95-8116-CEE8-C1C1F0281B2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12800" y="457200"/>
            <a:ext cx="105664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375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0D1D607D-97CD-BF69-9B57-26D100631D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11" b="19418"/>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100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AC833C9C-D975-65EF-8F67-B5AE6F07C1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396" r="-1" b="28245"/>
          <a:stretch/>
        </p:blipFill>
        <p:spPr bwMode="auto">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002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518A1-D0C1-8ECD-1348-2FB73D1E2077}"/>
              </a:ext>
            </a:extLst>
          </p:cNvPr>
          <p:cNvSpPr>
            <a:spLocks noGrp="1"/>
          </p:cNvSpPr>
          <p:nvPr>
            <p:ph type="title"/>
          </p:nvPr>
        </p:nvSpPr>
        <p:spPr/>
        <p:txBody>
          <a:bodyPr/>
          <a:lstStyle/>
          <a:p>
            <a:r>
              <a:rPr lang="en-US" dirty="0"/>
              <a:t>Visibility &amp; Tracking Engagement</a:t>
            </a:r>
          </a:p>
        </p:txBody>
      </p:sp>
      <p:sp>
        <p:nvSpPr>
          <p:cNvPr id="3" name="Content Placeholder 2">
            <a:extLst>
              <a:ext uri="{FF2B5EF4-FFF2-40B4-BE49-F238E27FC236}">
                <a16:creationId xmlns:a16="http://schemas.microsoft.com/office/drawing/2014/main" id="{6D788B28-4F43-D66C-83FF-DB84509BBC0D}"/>
              </a:ext>
            </a:extLst>
          </p:cNvPr>
          <p:cNvSpPr>
            <a:spLocks noGrp="1"/>
          </p:cNvSpPr>
          <p:nvPr>
            <p:ph idx="1"/>
          </p:nvPr>
        </p:nvSpPr>
        <p:spPr>
          <a:xfrm>
            <a:off x="838200" y="1583140"/>
            <a:ext cx="10515600" cy="4593823"/>
          </a:xfrm>
        </p:spPr>
        <p:txBody>
          <a:bodyPr>
            <a:normAutofit fontScale="77500" lnSpcReduction="20000"/>
          </a:bodyPr>
          <a:lstStyle/>
          <a:p>
            <a:r>
              <a:rPr lang="en-US" dirty="0"/>
              <a:t>Marketing and outreach initiatives and ideas (O-Week CSA event collabs, **clubs days**, residence stuffers, bus ads, remote broadcasts around campus, merch giveaways, sports??)</a:t>
            </a:r>
          </a:p>
          <a:p>
            <a:r>
              <a:rPr lang="en-US" dirty="0"/>
              <a:t>Cloud-based sign-up sheets</a:t>
            </a:r>
          </a:p>
          <a:p>
            <a:r>
              <a:rPr lang="en-US" dirty="0"/>
              <a:t>Video monitor content across campuses (bright, fun, vivid, diverse representation)</a:t>
            </a:r>
          </a:p>
          <a:p>
            <a:r>
              <a:rPr lang="en-US" dirty="0"/>
              <a:t>Co-presentations &amp; sponsorships, free campus org PSAs, outreach team)</a:t>
            </a:r>
          </a:p>
          <a:p>
            <a:r>
              <a:rPr lang="en-US" dirty="0"/>
              <a:t>Testimonials (historical/alumni, and following new initiatives)</a:t>
            </a:r>
          </a:p>
          <a:p>
            <a:r>
              <a:rPr lang="en-US" dirty="0"/>
              <a:t>Organize yearly at least, preferably by term if possible</a:t>
            </a:r>
          </a:p>
          <a:p>
            <a:r>
              <a:rPr lang="en-US" dirty="0"/>
              <a:t>Start early (connecting with new students and prospective students (high school, elementary, even early education)</a:t>
            </a:r>
          </a:p>
          <a:p>
            <a:r>
              <a:rPr lang="en-US" dirty="0"/>
              <a:t>Maintain visible history in your facility</a:t>
            </a:r>
            <a:br>
              <a:rPr lang="en-US" dirty="0"/>
            </a:br>
            <a:r>
              <a:rPr lang="en-US" dirty="0"/>
              <a:t>	</a:t>
            </a:r>
            <a:r>
              <a:rPr lang="en-CA" sz="21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-Campus Library archives (safe storage of archival materials ongoing &amp; help with documentation and 	organization)</a:t>
            </a:r>
            <a:endParaRPr lang="en-CA" sz="21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CA" sz="21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-Show history on the walls of the station &amp; look for opportunities to exhibit elsewhere</a:t>
            </a:r>
            <a:endParaRPr lang="en-CA" sz="21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CA" sz="21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-Anniversary “memorabilia drive” collect stories and from the community</a:t>
            </a:r>
            <a:endParaRPr lang="en-CA" sz="2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430445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129BD1-180C-D83C-A891-97E5533901C0}"/>
              </a:ext>
            </a:extLst>
          </p:cNvPr>
          <p:cNvSpPr>
            <a:spLocks noGrp="1"/>
          </p:cNvSpPr>
          <p:nvPr>
            <p:ph idx="1"/>
          </p:nvPr>
        </p:nvSpPr>
        <p:spPr>
          <a:xfrm>
            <a:off x="838200" y="1270191"/>
            <a:ext cx="10515600" cy="4317617"/>
          </a:xfrm>
        </p:spPr>
        <p:txBody>
          <a:bodyPr>
            <a:normAutofit fontScale="92500" lnSpcReduction="20000"/>
          </a:bodyPr>
          <a:lstStyle/>
          <a:p>
            <a:r>
              <a:rPr lang="en-US" dirty="0"/>
              <a:t>Connect with Campus Programs and Instructors</a:t>
            </a:r>
          </a:p>
          <a:p>
            <a:pPr marL="457200" lvl="1" indent="0">
              <a:buNone/>
            </a:pPr>
            <a:r>
              <a:rPr lang="en-US" dirty="0"/>
              <a:t>	-Look for groups on campus who have a mandate to connect students with 	community and/or media production	</a:t>
            </a:r>
          </a:p>
          <a:p>
            <a:pPr marL="457200" lvl="1" indent="0">
              <a:buNone/>
            </a:pPr>
            <a:r>
              <a:rPr lang="en-US" dirty="0"/>
              <a:t>	-Project Serve &amp; Volunteer Opportunity Hubs (Student Volunteer Services)</a:t>
            </a:r>
          </a:p>
          <a:p>
            <a:pPr marL="457200" lvl="1" indent="0">
              <a:buNone/>
            </a:pPr>
            <a:r>
              <a:rPr lang="en-US" dirty="0"/>
              <a:t>	-Campus Friends</a:t>
            </a:r>
          </a:p>
          <a:p>
            <a:pPr marL="457200" lvl="1" indent="0">
              <a:buNone/>
            </a:pPr>
            <a:r>
              <a:rPr lang="en-US" dirty="0"/>
              <a:t>	-Class talks &amp; tours</a:t>
            </a:r>
          </a:p>
          <a:p>
            <a:pPr marL="457200" lvl="1" indent="0">
              <a:buNone/>
            </a:pPr>
            <a:r>
              <a:rPr lang="en-US" dirty="0"/>
              <a:t>	-Outreach with specific class projects in mind (podcast projects, music 	and media production classes, library archives &amp; history programs) </a:t>
            </a:r>
          </a:p>
          <a:p>
            <a:pPr marL="457200" lvl="1" indent="0">
              <a:buNone/>
            </a:pPr>
            <a:r>
              <a:rPr lang="en-US" dirty="0"/>
              <a:t>	-Programs &amp; podcasts to showcase notable work around campus 	(interviewing professors, experts, showcasing student music)</a:t>
            </a:r>
          </a:p>
          <a:p>
            <a:pPr marL="457200" lvl="1" indent="0">
              <a:buNone/>
            </a:pPr>
            <a:r>
              <a:rPr lang="en-US" dirty="0"/>
              <a:t>	-Careful with academic credit and student fee restrictions</a:t>
            </a:r>
          </a:p>
          <a:p>
            <a:pPr marL="457200" lvl="1" indent="0">
              <a:buNone/>
            </a:pPr>
            <a:r>
              <a:rPr lang="en-US" dirty="0"/>
              <a:t>	-Promote your archiving capabilities (collected campus knowledge and 	history)</a:t>
            </a:r>
          </a:p>
          <a:p>
            <a:pPr marL="457200" lvl="1" indent="0">
              <a:buNone/>
            </a:pPr>
            <a:r>
              <a:rPr lang="en-US" dirty="0"/>
              <a:t>	-Student scholarships?</a:t>
            </a:r>
          </a:p>
          <a:p>
            <a:pPr marL="457200" lvl="1" indent="0">
              <a:buNone/>
            </a:pPr>
            <a:r>
              <a:rPr lang="en-US" dirty="0"/>
              <a:t>	</a:t>
            </a:r>
          </a:p>
        </p:txBody>
      </p:sp>
    </p:spTree>
    <p:extLst>
      <p:ext uri="{BB962C8B-B14F-4D97-AF65-F5344CB8AC3E}">
        <p14:creationId xmlns:p14="http://schemas.microsoft.com/office/powerpoint/2010/main" val="2109863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on a wooden bridge in the woods&#10;&#10;Description automatically generated">
            <a:extLst>
              <a:ext uri="{FF2B5EF4-FFF2-40B4-BE49-F238E27FC236}">
                <a16:creationId xmlns:a16="http://schemas.microsoft.com/office/drawing/2014/main" id="{2AB8DE00-2992-F114-B87A-9E8D6683E745}"/>
              </a:ext>
            </a:extLst>
          </p:cNvPr>
          <p:cNvPicPr>
            <a:picLocks noChangeAspect="1"/>
          </p:cNvPicPr>
          <p:nvPr/>
        </p:nvPicPr>
        <p:blipFill rotWithShape="1">
          <a:blip r:embed="rId2"/>
          <a:srcRect r="-2" b="15907"/>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0C591169-D8BC-37FE-CB56-57CB45E4452F}"/>
              </a:ext>
            </a:extLst>
          </p:cNvPr>
          <p:cNvSpPr>
            <a:spLocks noGrp="1"/>
          </p:cNvSpPr>
          <p:nvPr>
            <p:ph idx="1"/>
          </p:nvPr>
        </p:nvSpPr>
        <p:spPr>
          <a:xfrm>
            <a:off x="6096000" y="441484"/>
            <a:ext cx="5894342" cy="5975032"/>
          </a:xfrm>
        </p:spPr>
        <p:txBody>
          <a:bodyPr>
            <a:noAutofit/>
          </a:bodyPr>
          <a:lstStyle/>
          <a:p>
            <a:pPr marL="0" indent="0">
              <a:buNone/>
            </a:pPr>
            <a:r>
              <a:rPr lang="en-US" sz="1600" dirty="0"/>
              <a:t>PROJECT SERVE</a:t>
            </a:r>
          </a:p>
          <a:p>
            <a:pPr marL="0" indent="0" rtl="0">
              <a:spcBef>
                <a:spcPts val="0"/>
              </a:spcBef>
              <a:spcAft>
                <a:spcPts val="0"/>
              </a:spcAft>
              <a:buNone/>
            </a:pPr>
            <a:endParaRPr lang="en-CA" sz="1600" b="0" i="0" u="none" strike="noStrike" dirty="0">
              <a:effectLst/>
              <a:highlight>
                <a:srgbClr val="FFFFFF"/>
              </a:highlight>
              <a:latin typeface="Arial" panose="020B0604020202020204" pitchFamily="34" charset="0"/>
            </a:endParaRPr>
          </a:p>
          <a:p>
            <a:pPr marL="0" indent="0" rtl="0">
              <a:spcBef>
                <a:spcPts val="0"/>
              </a:spcBef>
              <a:spcAft>
                <a:spcPts val="0"/>
              </a:spcAft>
              <a:buNone/>
            </a:pPr>
            <a:r>
              <a:rPr lang="en-CA" sz="1600" b="0" i="0" u="none" strike="noStrike" dirty="0">
                <a:effectLst/>
                <a:highlight>
                  <a:srgbClr val="FFFFFF"/>
                </a:highlight>
                <a:latin typeface="Arial" panose="020B0604020202020204" pitchFamily="34" charset="0"/>
              </a:rPr>
              <a:t>“CFRU has contributed to the success of Project Serve in countless ways over the years! Project Serve is a single-day event for University of Guelph students, staff and faculty, aimed at providing barrier-free volunteering opportunities and challenging folks to connect their experiences in a tangible ways to what they are learning as scholars and as citizens. CFRU has brought creativity and passion to ensure that these single-day events are not forgotten! Your involvement has meant that Project Serve can reach more people across our community, and allows participants to have more reflective experiences thanks to the thoughtfulness your team brings to planning.</a:t>
            </a:r>
            <a:endParaRPr lang="en-CA" sz="1600" dirty="0">
              <a:highlight>
                <a:srgbClr val="FFFFFF"/>
              </a:highlight>
            </a:endParaRPr>
          </a:p>
          <a:p>
            <a:pPr marL="0" indent="0" rtl="0">
              <a:spcBef>
                <a:spcPts val="0"/>
              </a:spcBef>
              <a:spcAft>
                <a:spcPts val="0"/>
              </a:spcAft>
              <a:buNone/>
            </a:pPr>
            <a:endParaRPr lang="en-CA" sz="1600" b="0" i="0" u="none" strike="noStrike" dirty="0">
              <a:effectLst/>
              <a:highlight>
                <a:srgbClr val="FFFFFF"/>
              </a:highlight>
              <a:latin typeface="Arial" panose="020B0604020202020204" pitchFamily="34" charset="0"/>
            </a:endParaRPr>
          </a:p>
          <a:p>
            <a:pPr marL="0" indent="0" rtl="0">
              <a:spcBef>
                <a:spcPts val="0"/>
              </a:spcBef>
              <a:spcAft>
                <a:spcPts val="0"/>
              </a:spcAft>
              <a:buNone/>
            </a:pPr>
            <a:r>
              <a:rPr lang="en-CA" sz="1600" b="0" i="0" u="none" strike="noStrike" dirty="0">
                <a:effectLst/>
                <a:highlight>
                  <a:srgbClr val="FFFFFF"/>
                </a:highlight>
                <a:latin typeface="Arial" panose="020B0604020202020204" pitchFamily="34" charset="0"/>
              </a:rPr>
              <a:t>Aside from Project Serve, we are also endlessly impressed by the way CFRU makes volunteering accessible for everyone! I do not know of any other organization in our community that will accept any willing volunteer, no matter what it is they want to contribute. If someone has an interest, CFRU finds a way to let them express it through volunteering their time!”</a:t>
            </a:r>
          </a:p>
          <a:p>
            <a:pPr marL="0" indent="0" rtl="0">
              <a:spcBef>
                <a:spcPts val="0"/>
              </a:spcBef>
              <a:spcAft>
                <a:spcPts val="0"/>
              </a:spcAft>
              <a:buNone/>
            </a:pPr>
            <a:endParaRPr lang="en-CA" sz="1600" dirty="0">
              <a:highlight>
                <a:srgbClr val="FFFFFF"/>
              </a:highlight>
              <a:latin typeface="Arial" panose="020B0604020202020204" pitchFamily="34" charset="0"/>
            </a:endParaRPr>
          </a:p>
          <a:p>
            <a:pPr marL="0" indent="0">
              <a:spcBef>
                <a:spcPts val="0"/>
              </a:spcBef>
              <a:buNone/>
            </a:pPr>
            <a:r>
              <a:rPr lang="en-CA" sz="1200" b="1" i="0" u="none" strike="noStrike" dirty="0">
                <a:solidFill>
                  <a:srgbClr val="222222"/>
                </a:solidFill>
                <a:effectLst/>
                <a:highlight>
                  <a:srgbClr val="FFFFFF"/>
                </a:highlight>
                <a:latin typeface="Arial" panose="020B0604020202020204" pitchFamily="34" charset="0"/>
              </a:rPr>
              <a:t>PHOTO: Project Serve students at our Hanlon Creek Boardwalk volunteer day. CFRU had lent out portable recording equipment and trained a handful of volunteers on how to use the equipment and the basics of interviewing. Our students then interviews the 40+ students in attendance about why they signed up to volunteer and what they were learning and enjoying about Project Serve. CFRU then turned these audio clips into a short radio program!</a:t>
            </a:r>
          </a:p>
          <a:p>
            <a:pPr marL="0" indent="0" rtl="0">
              <a:spcBef>
                <a:spcPts val="0"/>
              </a:spcBef>
              <a:spcAft>
                <a:spcPts val="0"/>
              </a:spcAft>
              <a:buNone/>
            </a:pPr>
            <a:br>
              <a:rPr lang="en-CA" sz="1200" dirty="0"/>
            </a:br>
            <a:endParaRPr lang="en-US" sz="1200" dirty="0"/>
          </a:p>
        </p:txBody>
      </p:sp>
    </p:spTree>
    <p:extLst>
      <p:ext uri="{BB962C8B-B14F-4D97-AF65-F5344CB8AC3E}">
        <p14:creationId xmlns:p14="http://schemas.microsoft.com/office/powerpoint/2010/main" val="1977040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3844B3-E0DF-CDD0-70E9-5509F7691173}"/>
              </a:ext>
            </a:extLst>
          </p:cNvPr>
          <p:cNvSpPr>
            <a:spLocks noGrp="1"/>
          </p:cNvSpPr>
          <p:nvPr>
            <p:ph idx="1"/>
          </p:nvPr>
        </p:nvSpPr>
        <p:spPr>
          <a:xfrm>
            <a:off x="838200" y="1151857"/>
            <a:ext cx="10515600" cy="4351338"/>
          </a:xfrm>
        </p:spPr>
        <p:txBody>
          <a:bodyPr>
            <a:normAutofit fontScale="92500" lnSpcReduction="10000"/>
          </a:bodyPr>
          <a:lstStyle/>
          <a:p>
            <a:pPr marL="0" indent="0">
              <a:buNone/>
            </a:pPr>
            <a:r>
              <a:rPr lang="en-US" dirty="0"/>
              <a:t>CAMPUS FRIENDS</a:t>
            </a:r>
          </a:p>
          <a:p>
            <a:pPr marL="0" indent="0" rtl="0">
              <a:spcBef>
                <a:spcPts val="0"/>
              </a:spcBef>
              <a:spcAft>
                <a:spcPts val="0"/>
              </a:spcAft>
              <a:buNone/>
            </a:pPr>
            <a:endParaRPr lang="en-CA" sz="1800" b="0" i="0" u="none" strike="noStrike" dirty="0">
              <a:solidFill>
                <a:srgbClr val="000000"/>
              </a:solidFill>
              <a:effectLst/>
              <a:latin typeface="Calibri" panose="020F0502020204030204" pitchFamily="34" charset="0"/>
            </a:endParaRPr>
          </a:p>
          <a:p>
            <a:pPr marL="0" indent="0" rtl="0">
              <a:spcBef>
                <a:spcPts val="0"/>
              </a:spcBef>
              <a:spcAft>
                <a:spcPts val="0"/>
              </a:spcAft>
              <a:buNone/>
            </a:pPr>
            <a:r>
              <a:rPr lang="en-CA" sz="1800" b="0" i="0" u="none" strike="noStrike" dirty="0">
                <a:solidFill>
                  <a:srgbClr val="000000"/>
                </a:solidFill>
                <a:effectLst/>
                <a:latin typeface="Calibri" panose="020F0502020204030204" pitchFamily="34" charset="0"/>
              </a:rPr>
              <a:t>CAMPUS FRIENDS provides adults with developmental disabilities the opportunity to  experience student life with support from University Of Guelph volunteer mentors enabling each individual to discover their talents and strengths as adult learners</a:t>
            </a:r>
            <a:endParaRPr lang="en-CA" b="0" dirty="0">
              <a:effectLst/>
            </a:endParaRPr>
          </a:p>
          <a:p>
            <a:pPr marL="0" indent="0" rtl="0">
              <a:spcBef>
                <a:spcPts val="0"/>
              </a:spcBef>
              <a:spcAft>
                <a:spcPts val="800"/>
              </a:spcAft>
              <a:buNone/>
            </a:pPr>
            <a:endParaRPr lang="en-CA" sz="1800" b="0" i="0" u="none" strike="noStrike" dirty="0">
              <a:solidFill>
                <a:srgbClr val="000000"/>
              </a:solidFill>
              <a:effectLst/>
              <a:latin typeface="Calibri" panose="020F0502020204030204" pitchFamily="34" charset="0"/>
            </a:endParaRPr>
          </a:p>
          <a:p>
            <a:pPr marL="0" indent="0" rtl="0">
              <a:spcBef>
                <a:spcPts val="0"/>
              </a:spcBef>
              <a:spcAft>
                <a:spcPts val="800"/>
              </a:spcAft>
              <a:buNone/>
            </a:pPr>
            <a:r>
              <a:rPr lang="en-CA" sz="1800" b="0" i="0" u="none" strike="noStrike" dirty="0">
                <a:solidFill>
                  <a:srgbClr val="000000"/>
                </a:solidFill>
                <a:effectLst/>
                <a:latin typeface="Calibri" panose="020F0502020204030204" pitchFamily="34" charset="0"/>
              </a:rPr>
              <a:t>On campus one day a week, this 3-year program focuses on engaged learning through a variety of university based activities.</a:t>
            </a:r>
            <a:endParaRPr lang="en-CA" b="0" dirty="0">
              <a:effectLst/>
            </a:endParaRPr>
          </a:p>
          <a:p>
            <a:pPr marL="0" indent="0" rtl="0">
              <a:spcBef>
                <a:spcPts val="0"/>
              </a:spcBef>
              <a:spcAft>
                <a:spcPts val="0"/>
              </a:spcAft>
              <a:buNone/>
            </a:pPr>
            <a:r>
              <a:rPr lang="en-CA" sz="1800" b="0" i="0" u="none" strike="noStrike" dirty="0">
                <a:solidFill>
                  <a:srgbClr val="000000"/>
                </a:solidFill>
                <a:effectLst/>
                <a:latin typeface="Calibri" panose="020F0502020204030204" pitchFamily="34" charset="0"/>
              </a:rPr>
              <a:t>A typical day is a combination of opportunities related to academics, volunteering, athletics/recreation, special events, project based research initiatives, networking/student interactions</a:t>
            </a:r>
            <a:endParaRPr lang="en-CA" b="0" dirty="0">
              <a:effectLst/>
            </a:endParaRPr>
          </a:p>
          <a:p>
            <a:pPr marL="0" indent="0" rtl="0">
              <a:spcBef>
                <a:spcPts val="0"/>
              </a:spcBef>
              <a:spcAft>
                <a:spcPts val="0"/>
              </a:spcAft>
              <a:buNone/>
            </a:pPr>
            <a:endParaRPr lang="en-CA" sz="1800" b="0" i="0" u="none" strike="noStrike" dirty="0">
              <a:solidFill>
                <a:srgbClr val="000000"/>
              </a:solidFill>
              <a:effectLst/>
              <a:latin typeface="Calibri" panose="020F0502020204030204" pitchFamily="34" charset="0"/>
            </a:endParaRPr>
          </a:p>
          <a:p>
            <a:pPr marL="0" indent="0" rtl="0">
              <a:spcBef>
                <a:spcPts val="0"/>
              </a:spcBef>
              <a:spcAft>
                <a:spcPts val="0"/>
              </a:spcAft>
              <a:buNone/>
            </a:pPr>
            <a:r>
              <a:rPr lang="en-CA" sz="1800" b="0" i="0" u="none" strike="noStrike" dirty="0">
                <a:solidFill>
                  <a:srgbClr val="000000"/>
                </a:solidFill>
                <a:effectLst/>
                <a:latin typeface="Calibri" panose="020F0502020204030204" pitchFamily="34" charset="0"/>
              </a:rPr>
              <a:t>CFRU has consistently been a valued collaborator open and willing to increase the visibility and voice of CF students and mentors through a variety of shared experiences EXAMPLES: Burning Questions Event, CF Graduations, etc. On a weekly basis, CF students &amp; mentors are invited to participate as on air hosts &amp; editors (the CF Program)       </a:t>
            </a:r>
            <a:endParaRPr lang="en-CA" dirty="0"/>
          </a:p>
          <a:p>
            <a:pPr marL="0" indent="0" rtl="0">
              <a:spcBef>
                <a:spcPts val="0"/>
              </a:spcBef>
              <a:spcAft>
                <a:spcPts val="0"/>
              </a:spcAft>
              <a:buNone/>
            </a:pPr>
            <a:endParaRPr lang="en-CA" sz="1800" b="1" i="0" u="none" strike="noStrike" dirty="0">
              <a:solidFill>
                <a:srgbClr val="000000"/>
              </a:solidFill>
              <a:effectLst/>
              <a:latin typeface="Calibri" panose="020F0502020204030204" pitchFamily="34" charset="0"/>
            </a:endParaRPr>
          </a:p>
          <a:p>
            <a:pPr marL="0" indent="0" rtl="0">
              <a:spcBef>
                <a:spcPts val="0"/>
              </a:spcBef>
              <a:spcAft>
                <a:spcPts val="0"/>
              </a:spcAft>
              <a:buNone/>
            </a:pPr>
            <a:r>
              <a:rPr lang="en-CA" sz="1800" b="1" i="0" u="none" strike="noStrike" dirty="0">
                <a:solidFill>
                  <a:srgbClr val="000000"/>
                </a:solidFill>
                <a:effectLst/>
                <a:latin typeface="Calibri" panose="020F0502020204030204" pitchFamily="34" charset="0"/>
              </a:rPr>
              <a:t>CFRU Radio plays a vital role in the  engagement of CF Students. Indeed, this partnership has regularly been identified by students and mentors alike as a key highlight of their tenure with CF! </a:t>
            </a:r>
            <a:br>
              <a:rPr lang="en-CA" dirty="0"/>
            </a:br>
            <a:endParaRPr lang="en-US" dirty="0"/>
          </a:p>
        </p:txBody>
      </p:sp>
    </p:spTree>
    <p:extLst>
      <p:ext uri="{BB962C8B-B14F-4D97-AF65-F5344CB8AC3E}">
        <p14:creationId xmlns:p14="http://schemas.microsoft.com/office/powerpoint/2010/main" val="1403910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E55B3F-4634-4A41-B146-E6251581E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erson sitting in front of a computer&#10;&#10;Description automatically generated">
            <a:extLst>
              <a:ext uri="{FF2B5EF4-FFF2-40B4-BE49-F238E27FC236}">
                <a16:creationId xmlns:a16="http://schemas.microsoft.com/office/drawing/2014/main" id="{463E0FF6-3033-0EB6-5AF7-4BB5AD14C521}"/>
              </a:ext>
            </a:extLst>
          </p:cNvPr>
          <p:cNvPicPr>
            <a:picLocks noChangeAspect="1"/>
          </p:cNvPicPr>
          <p:nvPr/>
        </p:nvPicPr>
        <p:blipFill rotWithShape="1">
          <a:blip r:embed="rId2"/>
          <a:srcRect t="14275" r="-1" b="13643"/>
          <a:stretch/>
        </p:blipFill>
        <p:spPr>
          <a:xfrm rot="5400000">
            <a:off x="-1282062" y="1920239"/>
            <a:ext cx="5581644" cy="3017520"/>
          </a:xfrm>
          <a:prstGeom prst="rect">
            <a:avLst/>
          </a:prstGeom>
        </p:spPr>
      </p:pic>
      <p:pic>
        <p:nvPicPr>
          <p:cNvPr id="7" name="Picture 6" descr="Two people sitting at a desk in a radio station&#10;&#10;Description automatically generated">
            <a:extLst>
              <a:ext uri="{FF2B5EF4-FFF2-40B4-BE49-F238E27FC236}">
                <a16:creationId xmlns:a16="http://schemas.microsoft.com/office/drawing/2014/main" id="{62F76828-53E7-275B-0D27-F9731D4E6633}"/>
              </a:ext>
            </a:extLst>
          </p:cNvPr>
          <p:cNvPicPr>
            <a:picLocks noChangeAspect="1"/>
          </p:cNvPicPr>
          <p:nvPr/>
        </p:nvPicPr>
        <p:blipFill rotWithShape="1">
          <a:blip r:embed="rId3"/>
          <a:srcRect l="21402" r="-3" b="-3"/>
          <a:stretch/>
        </p:blipFill>
        <p:spPr>
          <a:xfrm>
            <a:off x="3171272" y="638179"/>
            <a:ext cx="5849456" cy="5581644"/>
          </a:xfrm>
          <a:prstGeom prst="rect">
            <a:avLst/>
          </a:prstGeom>
        </p:spPr>
      </p:pic>
      <p:pic>
        <p:nvPicPr>
          <p:cNvPr id="5" name="Picture 4" descr="A person sitting in front of a microphone&#10;&#10;Description automatically generated">
            <a:extLst>
              <a:ext uri="{FF2B5EF4-FFF2-40B4-BE49-F238E27FC236}">
                <a16:creationId xmlns:a16="http://schemas.microsoft.com/office/drawing/2014/main" id="{DA37556A-E41C-343A-EDBF-DB0AF4ABB260}"/>
              </a:ext>
            </a:extLst>
          </p:cNvPr>
          <p:cNvPicPr>
            <a:picLocks noChangeAspect="1"/>
          </p:cNvPicPr>
          <p:nvPr/>
        </p:nvPicPr>
        <p:blipFill rotWithShape="1">
          <a:blip r:embed="rId4"/>
          <a:srcRect t="25959" r="-1" b="1959"/>
          <a:stretch/>
        </p:blipFill>
        <p:spPr>
          <a:xfrm rot="5400000">
            <a:off x="7892418" y="1920240"/>
            <a:ext cx="5581644" cy="3017520"/>
          </a:xfrm>
          <a:prstGeom prst="rect">
            <a:avLst/>
          </a:prstGeom>
        </p:spPr>
      </p:pic>
      <p:sp>
        <p:nvSpPr>
          <p:cNvPr id="16" name="Rectangle 15">
            <a:extLst>
              <a:ext uri="{FF2B5EF4-FFF2-40B4-BE49-F238E27FC236}">
                <a16:creationId xmlns:a16="http://schemas.microsoft.com/office/drawing/2014/main" id="{5CD271E5-55BF-4266-A3A7-CFCC30518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56352"/>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5785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33EF42-43BA-ADCA-299C-C86D40078C51}"/>
              </a:ext>
            </a:extLst>
          </p:cNvPr>
          <p:cNvSpPr txBox="1"/>
          <p:nvPr/>
        </p:nvSpPr>
        <p:spPr>
          <a:xfrm>
            <a:off x="1912586" y="2142994"/>
            <a:ext cx="8366825" cy="4031873"/>
          </a:xfrm>
          <a:prstGeom prst="rect">
            <a:avLst/>
          </a:prstGeom>
          <a:noFill/>
        </p:spPr>
        <p:txBody>
          <a:bodyPr wrap="square" rtlCol="0">
            <a:spAutoFit/>
          </a:bodyPr>
          <a:lstStyle/>
          <a:p>
            <a:pPr algn="ctr"/>
            <a:r>
              <a:rPr lang="en-US" sz="3200" dirty="0"/>
              <a:t>-Challenges-</a:t>
            </a:r>
          </a:p>
          <a:p>
            <a:pPr algn="ctr"/>
            <a:r>
              <a:rPr lang="en-US" sz="3200" dirty="0"/>
              <a:t>-Adapting to Changing Needs-</a:t>
            </a:r>
          </a:p>
          <a:p>
            <a:pPr algn="ctr"/>
            <a:r>
              <a:rPr lang="en-US" sz="3200" dirty="0"/>
              <a:t>-Outreach and Visibility-</a:t>
            </a:r>
          </a:p>
          <a:p>
            <a:pPr algn="ctr"/>
            <a:r>
              <a:rPr lang="en-US" sz="3200" dirty="0"/>
              <a:t>-Tracking Engagement-</a:t>
            </a:r>
          </a:p>
          <a:p>
            <a:pPr algn="ctr"/>
            <a:r>
              <a:rPr lang="en-US" sz="3200" dirty="0"/>
              <a:t>-Campus Programs &amp; Organizations-</a:t>
            </a:r>
          </a:p>
          <a:p>
            <a:pPr algn="ctr"/>
            <a:r>
              <a:rPr lang="en-US" sz="3200" dirty="0"/>
              <a:t>-Challenges from “Above”-</a:t>
            </a:r>
          </a:p>
          <a:p>
            <a:pPr algn="ctr"/>
            <a:r>
              <a:rPr lang="en-US" sz="3200" dirty="0"/>
              <a:t>-Campus Safety and Communications-</a:t>
            </a:r>
          </a:p>
          <a:p>
            <a:pPr algn="ctr"/>
            <a:endParaRPr lang="en-US" sz="3200" dirty="0"/>
          </a:p>
        </p:txBody>
      </p:sp>
      <p:sp>
        <p:nvSpPr>
          <p:cNvPr id="7" name="TextBox 6">
            <a:extLst>
              <a:ext uri="{FF2B5EF4-FFF2-40B4-BE49-F238E27FC236}">
                <a16:creationId xmlns:a16="http://schemas.microsoft.com/office/drawing/2014/main" id="{00C04109-2871-AD25-0451-8AF741ECFE15}"/>
              </a:ext>
            </a:extLst>
          </p:cNvPr>
          <p:cNvSpPr txBox="1"/>
          <p:nvPr/>
        </p:nvSpPr>
        <p:spPr>
          <a:xfrm>
            <a:off x="5145022" y="1327631"/>
            <a:ext cx="1901952" cy="584775"/>
          </a:xfrm>
          <a:prstGeom prst="rect">
            <a:avLst/>
          </a:prstGeom>
          <a:noFill/>
        </p:spPr>
        <p:txBody>
          <a:bodyPr wrap="square" rtlCol="0">
            <a:spAutoFit/>
          </a:bodyPr>
          <a:lstStyle/>
          <a:p>
            <a:r>
              <a:rPr lang="en-US" sz="3200" dirty="0"/>
              <a:t>OUTLINE</a:t>
            </a:r>
          </a:p>
        </p:txBody>
      </p:sp>
    </p:spTree>
    <p:extLst>
      <p:ext uri="{BB962C8B-B14F-4D97-AF65-F5344CB8AC3E}">
        <p14:creationId xmlns:p14="http://schemas.microsoft.com/office/powerpoint/2010/main" val="729666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5FA560-7626-8463-F3C9-C9967B615915}"/>
              </a:ext>
            </a:extLst>
          </p:cNvPr>
          <p:cNvSpPr txBox="1"/>
          <p:nvPr/>
        </p:nvSpPr>
        <p:spPr>
          <a:xfrm>
            <a:off x="2716694" y="2392453"/>
            <a:ext cx="6758609" cy="584775"/>
          </a:xfrm>
          <a:prstGeom prst="rect">
            <a:avLst/>
          </a:prstGeom>
          <a:noFill/>
        </p:spPr>
        <p:txBody>
          <a:bodyPr wrap="square" rtlCol="0">
            <a:spAutoFit/>
          </a:bodyPr>
          <a:lstStyle/>
          <a:p>
            <a:r>
              <a:rPr lang="en-US" sz="3200" dirty="0"/>
              <a:t>NICOLO’S CAMPUS FRIENDS VIDEO</a:t>
            </a:r>
          </a:p>
        </p:txBody>
      </p:sp>
      <p:sp>
        <p:nvSpPr>
          <p:cNvPr id="9" name="TextBox 8">
            <a:extLst>
              <a:ext uri="{FF2B5EF4-FFF2-40B4-BE49-F238E27FC236}">
                <a16:creationId xmlns:a16="http://schemas.microsoft.com/office/drawing/2014/main" id="{8062EDBB-086E-8820-D689-E6CDFF44B20D}"/>
              </a:ext>
            </a:extLst>
          </p:cNvPr>
          <p:cNvSpPr txBox="1"/>
          <p:nvPr/>
        </p:nvSpPr>
        <p:spPr>
          <a:xfrm>
            <a:off x="4359500" y="3404611"/>
            <a:ext cx="3472995" cy="369332"/>
          </a:xfrm>
          <a:prstGeom prst="rect">
            <a:avLst/>
          </a:prstGeom>
          <a:noFill/>
        </p:spPr>
        <p:txBody>
          <a:bodyPr wrap="square">
            <a:spAutoFit/>
          </a:bodyPr>
          <a:lstStyle/>
          <a:p>
            <a:r>
              <a:rPr lang="en-US" dirty="0"/>
              <a:t>https://</a:t>
            </a:r>
            <a:r>
              <a:rPr lang="en-US" dirty="0" err="1"/>
              <a:t>youtu.be</a:t>
            </a:r>
            <a:r>
              <a:rPr lang="en-US" dirty="0"/>
              <a:t>/uA2SmRaZsQ8</a:t>
            </a:r>
          </a:p>
        </p:txBody>
      </p:sp>
    </p:spTree>
    <p:extLst>
      <p:ext uri="{BB962C8B-B14F-4D97-AF65-F5344CB8AC3E}">
        <p14:creationId xmlns:p14="http://schemas.microsoft.com/office/powerpoint/2010/main" val="2249819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A001A-BA4D-292C-262F-88AD5C43DAD9}"/>
              </a:ext>
            </a:extLst>
          </p:cNvPr>
          <p:cNvSpPr>
            <a:spLocks noGrp="1"/>
          </p:cNvSpPr>
          <p:nvPr>
            <p:ph type="title"/>
          </p:nvPr>
        </p:nvSpPr>
        <p:spPr/>
        <p:txBody>
          <a:bodyPr/>
          <a:lstStyle/>
          <a:p>
            <a:r>
              <a:rPr lang="en-US" dirty="0"/>
              <a:t>Student Opportunities (Employment and Experiential Learning)</a:t>
            </a:r>
          </a:p>
        </p:txBody>
      </p:sp>
      <p:sp>
        <p:nvSpPr>
          <p:cNvPr id="3" name="Content Placeholder 2">
            <a:extLst>
              <a:ext uri="{FF2B5EF4-FFF2-40B4-BE49-F238E27FC236}">
                <a16:creationId xmlns:a16="http://schemas.microsoft.com/office/drawing/2014/main" id="{5BCC9189-241F-846C-2967-BBD3FA7AA81E}"/>
              </a:ext>
            </a:extLst>
          </p:cNvPr>
          <p:cNvSpPr>
            <a:spLocks noGrp="1"/>
          </p:cNvSpPr>
          <p:nvPr>
            <p:ph idx="1"/>
          </p:nvPr>
        </p:nvSpPr>
        <p:spPr>
          <a:xfrm>
            <a:off x="838200" y="1825624"/>
            <a:ext cx="10515600" cy="4530205"/>
          </a:xfrm>
        </p:spPr>
        <p:txBody>
          <a:bodyPr>
            <a:normAutofit fontScale="70000" lnSpcReduction="20000"/>
          </a:bodyPr>
          <a:lstStyle/>
          <a:p>
            <a:r>
              <a:rPr lang="en-US" dirty="0"/>
              <a:t>Student Staff Positions</a:t>
            </a:r>
          </a:p>
          <a:p>
            <a:pPr marL="0" indent="0">
              <a:buNone/>
            </a:pPr>
            <a:r>
              <a:rPr lang="en-US" dirty="0"/>
              <a:t>	-Create mentorship arrangements with various department heads to cover 	varied 	aspects of media and communications</a:t>
            </a:r>
          </a:p>
          <a:p>
            <a:pPr marL="0" indent="0">
              <a:buNone/>
            </a:pPr>
            <a:r>
              <a:rPr lang="en-US" dirty="0"/>
              <a:t>	-Help with the workload of all of the initiatives listed above</a:t>
            </a:r>
          </a:p>
          <a:p>
            <a:pPr marL="0" indent="0">
              <a:buNone/>
            </a:pPr>
            <a:r>
              <a:rPr lang="en-US" dirty="0"/>
              <a:t>	 	*Student Liaison </a:t>
            </a:r>
          </a:p>
          <a:p>
            <a:pPr marL="0" indent="0">
              <a:buNone/>
            </a:pPr>
            <a:r>
              <a:rPr lang="en-US" dirty="0"/>
              <a:t>		*Events Assistants </a:t>
            </a:r>
          </a:p>
          <a:p>
            <a:pPr marL="0" indent="0">
              <a:buNone/>
            </a:pPr>
            <a:r>
              <a:rPr lang="en-US" dirty="0"/>
              <a:t>		*Local Music Coordinator</a:t>
            </a:r>
          </a:p>
          <a:p>
            <a:pPr marL="0" indent="0">
              <a:buNone/>
            </a:pPr>
            <a:r>
              <a:rPr lang="en-US" dirty="0"/>
              <a:t>		*Website Accessibility Assistant</a:t>
            </a:r>
          </a:p>
          <a:p>
            <a:pPr marL="0" indent="0">
              <a:buNone/>
            </a:pPr>
            <a:r>
              <a:rPr lang="en-US" dirty="0"/>
              <a:t>	-Specific outreach across campus (program listservs and coordinators, clubs, </a:t>
            </a:r>
            <a:r>
              <a:rPr lang="en-US" dirty="0" err="1"/>
              <a:t>etc</a:t>
            </a:r>
            <a:r>
              <a:rPr lang="en-US" dirty="0"/>
              <a:t>) 	*know policies/bylaws around religious or political groups</a:t>
            </a:r>
          </a:p>
          <a:p>
            <a:pPr marL="0" indent="0">
              <a:buNone/>
            </a:pPr>
            <a:r>
              <a:rPr lang="en-US" dirty="0"/>
              <a:t>	-Term-based contract length</a:t>
            </a:r>
          </a:p>
          <a:p>
            <a:pPr marL="0" indent="0">
              <a:buNone/>
            </a:pPr>
            <a:r>
              <a:rPr lang="en-US" dirty="0"/>
              <a:t>	-Look for school &amp; government funding subsidies (&amp; know the limitations) </a:t>
            </a:r>
          </a:p>
          <a:p>
            <a:pPr marL="0" indent="0">
              <a:buNone/>
            </a:pPr>
            <a:r>
              <a:rPr lang="en-US" dirty="0"/>
              <a:t>	-Track successes (testimonials, reports) and challenges, adapt</a:t>
            </a:r>
          </a:p>
          <a:p>
            <a:pPr marL="0" indent="0">
              <a:buNone/>
            </a:pPr>
            <a:r>
              <a:rPr lang="en-US" dirty="0"/>
              <a:t>	-Create certificates, write letters of reference</a:t>
            </a:r>
          </a:p>
        </p:txBody>
      </p:sp>
    </p:spTree>
    <p:extLst>
      <p:ext uri="{BB962C8B-B14F-4D97-AF65-F5344CB8AC3E}">
        <p14:creationId xmlns:p14="http://schemas.microsoft.com/office/powerpoint/2010/main" val="2571366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E7811-1FF4-F8B1-20CA-51CDC8F87DAA}"/>
              </a:ext>
            </a:extLst>
          </p:cNvPr>
          <p:cNvSpPr>
            <a:spLocks noGrp="1"/>
          </p:cNvSpPr>
          <p:nvPr>
            <p:ph type="title"/>
          </p:nvPr>
        </p:nvSpPr>
        <p:spPr>
          <a:xfrm>
            <a:off x="838200" y="1005028"/>
            <a:ext cx="10515600" cy="1325563"/>
          </a:xfrm>
        </p:spPr>
        <p:txBody>
          <a:bodyPr>
            <a:normAutofit fontScale="90000"/>
          </a:bodyPr>
          <a:lstStyle/>
          <a:p>
            <a:r>
              <a:rPr lang="en-US" dirty="0"/>
              <a:t>Challenges from “Above” – Government, School Administration and Student Fee Referendums</a:t>
            </a:r>
            <a:br>
              <a:rPr lang="en-US" dirty="0"/>
            </a:br>
            <a:endParaRPr lang="en-US" dirty="0"/>
          </a:p>
        </p:txBody>
      </p:sp>
      <p:sp>
        <p:nvSpPr>
          <p:cNvPr id="3" name="Content Placeholder 2">
            <a:extLst>
              <a:ext uri="{FF2B5EF4-FFF2-40B4-BE49-F238E27FC236}">
                <a16:creationId xmlns:a16="http://schemas.microsoft.com/office/drawing/2014/main" id="{AC415A8E-010B-1595-C797-437E54DBE1FE}"/>
              </a:ext>
            </a:extLst>
          </p:cNvPr>
          <p:cNvSpPr>
            <a:spLocks noGrp="1"/>
          </p:cNvSpPr>
          <p:nvPr>
            <p:ph idx="1"/>
          </p:nvPr>
        </p:nvSpPr>
        <p:spPr>
          <a:xfrm>
            <a:off x="838200" y="2330591"/>
            <a:ext cx="10515600" cy="3483355"/>
          </a:xfrm>
        </p:spPr>
        <p:txBody>
          <a:bodyPr>
            <a:normAutofit lnSpcReduction="10000"/>
          </a:bodyPr>
          <a:lstStyle/>
          <a:p>
            <a:r>
              <a:rPr lang="en-US" dirty="0"/>
              <a:t>The Student Choice Initiative (</a:t>
            </a:r>
            <a:r>
              <a:rPr lang="en-US" dirty="0" err="1"/>
              <a:t>booo</a:t>
            </a:r>
            <a:r>
              <a:rPr lang="en-US" dirty="0"/>
              <a:t>)</a:t>
            </a:r>
          </a:p>
          <a:p>
            <a:r>
              <a:rPr lang="en-US" dirty="0"/>
              <a:t>Student Fee Committee Report (See shared document)</a:t>
            </a:r>
          </a:p>
          <a:p>
            <a:r>
              <a:rPr lang="en-US" dirty="0"/>
              <a:t>Referendums</a:t>
            </a:r>
          </a:p>
          <a:p>
            <a:r>
              <a:rPr lang="en-US" dirty="0"/>
              <a:t>Space Agreements</a:t>
            </a:r>
          </a:p>
          <a:p>
            <a:pPr marL="0" indent="0">
              <a:buNone/>
            </a:pPr>
            <a:endParaRPr lang="en-US" dirty="0"/>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3137545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0B5BB1-F75E-E47E-3761-E4615F57EB07}"/>
              </a:ext>
            </a:extLst>
          </p:cNvPr>
          <p:cNvSpPr>
            <a:spLocks noGrp="1"/>
          </p:cNvSpPr>
          <p:nvPr>
            <p:ph idx="1"/>
          </p:nvPr>
        </p:nvSpPr>
        <p:spPr>
          <a:xfrm>
            <a:off x="838200" y="464024"/>
            <a:ext cx="10515600" cy="5895833"/>
          </a:xfrm>
        </p:spPr>
        <p:txBody>
          <a:bodyPr>
            <a:normAutofit/>
          </a:bodyPr>
          <a:lstStyle/>
          <a:p>
            <a:r>
              <a:rPr lang="en-US" sz="4000" dirty="0"/>
              <a:t>Strategies for Dealing with the Above</a:t>
            </a:r>
          </a:p>
          <a:p>
            <a:pPr marL="0" indent="0">
              <a:buNone/>
            </a:pPr>
            <a:r>
              <a:rPr lang="en-US" sz="1900" dirty="0"/>
              <a:t>	-</a:t>
            </a:r>
            <a:r>
              <a:rPr lang="en-CA" sz="1900" kern="0" dirty="0">
                <a:solidFill>
                  <a:srgbClr val="000000"/>
                </a:solidFill>
                <a:latin typeface="Arial" panose="020B0604020202020204" pitchFamily="34" charset="0"/>
                <a:cs typeface="Times New Roman" panose="02020603050405020304" pitchFamily="18" charset="0"/>
              </a:rPr>
              <a:t>“</a:t>
            </a:r>
            <a:r>
              <a:rPr lang="en-CA" sz="19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Staging” for a tour – a good yearly practice</a:t>
            </a:r>
            <a:endParaRPr lang="en-CA" sz="19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CA" sz="19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-Face-to-Face meetings</a:t>
            </a:r>
            <a:endParaRPr lang="en-CA" sz="19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CA" sz="19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-Non-antagonistic engagement (while remaining true to mandate and journalistic 	values) – be buddies with your Student Association if possible</a:t>
            </a:r>
            <a:endParaRPr lang="en-CA" sz="1900" kern="100" dirty="0">
              <a:latin typeface="Aptos" panose="020B0004020202020204" pitchFamily="34" charset="0"/>
              <a:ea typeface="Times New Roman" panose="02020603050405020304" pitchFamily="18" charset="0"/>
              <a:cs typeface="Times New Roman" panose="02020603050405020304" pitchFamily="18" charset="0"/>
            </a:endParaRPr>
          </a:p>
          <a:p>
            <a:pPr marL="0" indent="0">
              <a:buNone/>
            </a:pPr>
            <a:r>
              <a:rPr lang="en-CA" sz="19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r>
              <a:rPr lang="en-CA" sz="19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-Regular engagement with Student Association - make them PSAs and Ads, cover 	elections, interview/spotlight new leaders upon election</a:t>
            </a:r>
            <a:endParaRPr lang="en-CA" sz="1900" kern="100" dirty="0">
              <a:latin typeface="Aptos" panose="020B0004020202020204" pitchFamily="34" charset="0"/>
              <a:ea typeface="Times New Roman" panose="02020603050405020304" pitchFamily="18" charset="0"/>
              <a:cs typeface="Times New Roman" panose="02020603050405020304" pitchFamily="18" charset="0"/>
            </a:endParaRPr>
          </a:p>
          <a:p>
            <a:pPr marL="0" indent="0">
              <a:buNone/>
            </a:pPr>
            <a:r>
              <a:rPr lang="en-CA" sz="19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r>
              <a:rPr lang="en-CA" sz="19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-Have previous/historical leases, contracts &amp; agreements ready and available</a:t>
            </a:r>
            <a:endParaRPr lang="en-CA" sz="19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CA" sz="19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-Have info about notable alums from your station at the ready - Where Are They Now?</a:t>
            </a:r>
            <a:endParaRPr lang="en-CA" sz="19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CA" sz="19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-Be ready to name the “marketable skills” that students learn through your station 	(communication, interviewing, media/social-media literacy and responsibility, anti-	oppressive practices, collaboration, responsible media/content production, technical 	literacy and skills, marketing and 	outreach, community building, </a:t>
            </a:r>
            <a:r>
              <a:rPr lang="en-CA" sz="19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etc</a:t>
            </a:r>
            <a:r>
              <a:rPr lang="en-CA" sz="19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CA" sz="19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CA" sz="19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-have a lawyer available (agreed upon by staff and board) who can help navigate when 	necessary - a good thing to review at first BOD meeting after AGM</a:t>
            </a:r>
          </a:p>
          <a:p>
            <a:pPr marL="0" indent="0">
              <a:buNone/>
            </a:pPr>
            <a:r>
              <a:rPr lang="en-CA" sz="1900" kern="0" dirty="0">
                <a:solidFill>
                  <a:srgbClr val="000000"/>
                </a:solidFill>
                <a:latin typeface="Arial" panose="020B0604020202020204" pitchFamily="34" charset="0"/>
                <a:ea typeface="Aptos" panose="020B0004020202020204" pitchFamily="34" charset="0"/>
                <a:cs typeface="Times New Roman" panose="02020603050405020304" pitchFamily="18" charset="0"/>
              </a:rPr>
              <a:t>	-Maintain student involvement on BOD and committees (especially finance)</a:t>
            </a:r>
            <a:endParaRPr lang="en-CA" sz="19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371040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7A812-5C60-42CB-84A1-D5BF0D14C3D9}"/>
              </a:ext>
            </a:extLst>
          </p:cNvPr>
          <p:cNvSpPr>
            <a:spLocks noGrp="1"/>
          </p:cNvSpPr>
          <p:nvPr>
            <p:ph type="title"/>
          </p:nvPr>
        </p:nvSpPr>
        <p:spPr>
          <a:xfrm>
            <a:off x="1262269" y="1790228"/>
            <a:ext cx="10515600" cy="1325563"/>
          </a:xfrm>
        </p:spPr>
        <p:txBody>
          <a:bodyPr/>
          <a:lstStyle/>
          <a:p>
            <a:r>
              <a:rPr lang="en-US" dirty="0"/>
              <a:t>Campus Safety &amp; Important Notices</a:t>
            </a:r>
          </a:p>
        </p:txBody>
      </p:sp>
      <p:sp>
        <p:nvSpPr>
          <p:cNvPr id="3" name="Content Placeholder 2">
            <a:extLst>
              <a:ext uri="{FF2B5EF4-FFF2-40B4-BE49-F238E27FC236}">
                <a16:creationId xmlns:a16="http://schemas.microsoft.com/office/drawing/2014/main" id="{B1D62FCB-7A39-61B6-7125-AAE483BD17AB}"/>
              </a:ext>
            </a:extLst>
          </p:cNvPr>
          <p:cNvSpPr>
            <a:spLocks noGrp="1"/>
          </p:cNvSpPr>
          <p:nvPr>
            <p:ph idx="1"/>
          </p:nvPr>
        </p:nvSpPr>
        <p:spPr>
          <a:xfrm>
            <a:off x="1262269" y="2895601"/>
            <a:ext cx="10515600" cy="2882853"/>
          </a:xfrm>
        </p:spPr>
        <p:txBody>
          <a:bodyPr/>
          <a:lstStyle/>
          <a:p>
            <a:r>
              <a:rPr lang="en-CA"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connect with campus emergency systems to assist with communications where possible</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CA"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explain the value of terrestrial radio in emergency situations (vs cellular signal, </a:t>
            </a:r>
            <a:r>
              <a:rPr lang="en-CA"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etc</a:t>
            </a:r>
            <a:r>
              <a:rPr lang="en-CA"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CA"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offer production services for campus news and important communications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CA"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Support campus and community mental health (</a:t>
            </a:r>
            <a:r>
              <a:rPr lang="en-CA"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psas</a:t>
            </a:r>
            <a:r>
              <a:rPr lang="en-CA"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programming, </a:t>
            </a:r>
            <a:r>
              <a:rPr lang="en-CA"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etc</a:t>
            </a:r>
            <a:r>
              <a:rPr lang="en-CA"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151959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96097-F509-42E5-21B4-486F4BF9769F}"/>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EE626AF1-2CE7-4A5D-42F9-E7918E87F0D3}"/>
              </a:ext>
            </a:extLst>
          </p:cNvPr>
          <p:cNvSpPr>
            <a:spLocks noGrp="1"/>
          </p:cNvSpPr>
          <p:nvPr>
            <p:ph idx="1"/>
          </p:nvPr>
        </p:nvSpPr>
        <p:spPr/>
        <p:txBody>
          <a:bodyPr>
            <a:normAutofit/>
          </a:bodyPr>
          <a:lstStyle/>
          <a:p>
            <a:r>
              <a:rPr lang="en-US" dirty="0"/>
              <a:t>Remaining Relevant in a Changing Mediascape – Terrestrial, Online, Podcasting, Social Media, Content Creation</a:t>
            </a:r>
          </a:p>
          <a:p>
            <a:r>
              <a:rPr lang="en-US" dirty="0"/>
              <a:t>Visibility, Tracking Engagement and Student Opportunities</a:t>
            </a:r>
          </a:p>
          <a:p>
            <a:r>
              <a:rPr lang="en-US" dirty="0"/>
              <a:t>Scrutiny from Above – Government, School Administration and Student Fee Referendums</a:t>
            </a:r>
          </a:p>
          <a:p>
            <a:r>
              <a:rPr lang="en-US" dirty="0"/>
              <a:t>Space Negotiations</a:t>
            </a:r>
          </a:p>
          <a:p>
            <a:r>
              <a:rPr lang="en-US" dirty="0"/>
              <a:t>Campus and Community Balance &amp; Access</a:t>
            </a:r>
          </a:p>
          <a:p>
            <a:r>
              <a:rPr lang="en-US" dirty="0"/>
              <a:t>Others?</a:t>
            </a:r>
          </a:p>
          <a:p>
            <a:endParaRPr lang="en-US" dirty="0"/>
          </a:p>
        </p:txBody>
      </p:sp>
    </p:spTree>
    <p:extLst>
      <p:ext uri="{BB962C8B-B14F-4D97-AF65-F5344CB8AC3E}">
        <p14:creationId xmlns:p14="http://schemas.microsoft.com/office/powerpoint/2010/main" val="3134800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95719-C1FF-97DF-64BA-6055409AB75A}"/>
              </a:ext>
            </a:extLst>
          </p:cNvPr>
          <p:cNvSpPr>
            <a:spLocks noGrp="1"/>
          </p:cNvSpPr>
          <p:nvPr>
            <p:ph type="title"/>
          </p:nvPr>
        </p:nvSpPr>
        <p:spPr>
          <a:xfrm>
            <a:off x="838199" y="2288103"/>
            <a:ext cx="10515600" cy="1325563"/>
          </a:xfrm>
        </p:spPr>
        <p:txBody>
          <a:bodyPr/>
          <a:lstStyle/>
          <a:p>
            <a:pPr algn="ctr"/>
            <a:r>
              <a:rPr lang="en-US" dirty="0"/>
              <a:t>CFRU VOLUNTEERING VIDEO</a:t>
            </a:r>
          </a:p>
        </p:txBody>
      </p:sp>
      <p:sp>
        <p:nvSpPr>
          <p:cNvPr id="4" name="TextBox 3">
            <a:extLst>
              <a:ext uri="{FF2B5EF4-FFF2-40B4-BE49-F238E27FC236}">
                <a16:creationId xmlns:a16="http://schemas.microsoft.com/office/drawing/2014/main" id="{7227572F-6493-5BCE-44A7-784117073AB3}"/>
              </a:ext>
            </a:extLst>
          </p:cNvPr>
          <p:cNvSpPr txBox="1"/>
          <p:nvPr/>
        </p:nvSpPr>
        <p:spPr>
          <a:xfrm>
            <a:off x="3411226" y="3429000"/>
            <a:ext cx="5369547" cy="369332"/>
          </a:xfrm>
          <a:prstGeom prst="rect">
            <a:avLst/>
          </a:prstGeom>
          <a:noFill/>
        </p:spPr>
        <p:txBody>
          <a:bodyPr wrap="none" rtlCol="0">
            <a:spAutoFit/>
          </a:bodyPr>
          <a:lstStyle/>
          <a:p>
            <a:r>
              <a:rPr lang="en-US" dirty="0"/>
              <a:t>https://</a:t>
            </a:r>
            <a:r>
              <a:rPr lang="en-US" dirty="0" err="1"/>
              <a:t>www.youtube.com</a:t>
            </a:r>
            <a:r>
              <a:rPr lang="en-US" dirty="0"/>
              <a:t>/</a:t>
            </a:r>
            <a:r>
              <a:rPr lang="en-US" dirty="0" err="1"/>
              <a:t>watch?v</a:t>
            </a:r>
            <a:r>
              <a:rPr lang="en-US" dirty="0"/>
              <a:t>=</a:t>
            </a:r>
            <a:r>
              <a:rPr lang="en-US" dirty="0" err="1"/>
              <a:t>WkQyVRSWISM</a:t>
            </a:r>
            <a:endParaRPr lang="en-US" dirty="0"/>
          </a:p>
        </p:txBody>
      </p:sp>
    </p:spTree>
    <p:extLst>
      <p:ext uri="{BB962C8B-B14F-4D97-AF65-F5344CB8AC3E}">
        <p14:creationId xmlns:p14="http://schemas.microsoft.com/office/powerpoint/2010/main" val="2148684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D6E5E3-C1C7-51C3-3107-D52B4BCB9305}"/>
              </a:ext>
            </a:extLst>
          </p:cNvPr>
          <p:cNvSpPr>
            <a:spLocks noGrp="1"/>
          </p:cNvSpPr>
          <p:nvPr>
            <p:ph idx="1"/>
          </p:nvPr>
        </p:nvSpPr>
        <p:spPr>
          <a:xfrm>
            <a:off x="838200" y="1133603"/>
            <a:ext cx="10515600" cy="5117071"/>
          </a:xfrm>
        </p:spPr>
        <p:txBody>
          <a:bodyPr>
            <a:normAutofit/>
          </a:bodyPr>
          <a:lstStyle/>
          <a:p>
            <a:r>
              <a:rPr lang="en-US" dirty="0"/>
              <a:t>From Radio Station to “Media Centre”</a:t>
            </a:r>
          </a:p>
          <a:p>
            <a:pPr marL="0" indent="0">
              <a:buNone/>
            </a:pPr>
            <a:r>
              <a:rPr lang="en-US" dirty="0"/>
              <a:t>	</a:t>
            </a:r>
            <a:r>
              <a:rPr lang="en-US" sz="1900" dirty="0"/>
              <a:t>-Upgrades to Audio Production Facility (monitors, popular software, microphones, 	consoles/mixers, sound treatment, midi controllers, portable recorders real and virtual 	instruments) *music and media dept tours</a:t>
            </a:r>
          </a:p>
          <a:p>
            <a:pPr marL="0" indent="0">
              <a:buNone/>
            </a:pPr>
            <a:r>
              <a:rPr lang="en-US" sz="1900" dirty="0"/>
              <a:t>	-Social Media Lab</a:t>
            </a:r>
          </a:p>
          <a:p>
            <a:pPr marL="0" indent="0">
              <a:buNone/>
            </a:pPr>
            <a:r>
              <a:rPr lang="en-US" sz="1900" dirty="0"/>
              <a:t>	-Workshops (beat-making, interviewing, podcasting, event, promotion, marketing, 	community organizing, live sound, silk-screening, </a:t>
            </a:r>
            <a:r>
              <a:rPr lang="en-US" sz="1900" dirty="0" err="1"/>
              <a:t>etc</a:t>
            </a:r>
            <a:r>
              <a:rPr lang="en-US" sz="1900" dirty="0"/>
              <a:t>) and special interest events 	(</a:t>
            </a:r>
            <a:r>
              <a:rPr lang="en-US" sz="1900" dirty="0" err="1"/>
              <a:t>Synthposium</a:t>
            </a:r>
            <a:r>
              <a:rPr lang="en-US" sz="1900" dirty="0"/>
              <a:t>, theatre dept support, Campus Friends’ Burning Questions)</a:t>
            </a:r>
          </a:p>
          <a:p>
            <a:pPr marL="0" indent="0">
              <a:buNone/>
            </a:pPr>
            <a:r>
              <a:rPr lang="en-US" sz="1900" dirty="0"/>
              <a:t>	-support partnerships for campus orgs (Campus Friends, OPIRG, CSA, MSA) *including 	loanable equipment (PA, mics, recorders, </a:t>
            </a:r>
            <a:r>
              <a:rPr lang="en-US" sz="1900" dirty="0" err="1"/>
              <a:t>etc</a:t>
            </a:r>
            <a:r>
              <a:rPr lang="en-US" sz="1900" dirty="0"/>
              <a:t>) – space, production tools &amp; help, recording</a:t>
            </a:r>
          </a:p>
          <a:p>
            <a:pPr marL="0" indent="0">
              <a:buNone/>
            </a:pPr>
            <a:r>
              <a:rPr lang="en-US" sz="1900" dirty="0"/>
              <a:t>	-Archiving &amp; Storage (have organized space to offer)</a:t>
            </a:r>
          </a:p>
          <a:p>
            <a:pPr marL="0" indent="0">
              <a:buNone/>
            </a:pPr>
            <a:r>
              <a:rPr lang="en-US" sz="1900" dirty="0"/>
              <a:t>	-Changing organization name/ID across campus (especially in fee documentation)</a:t>
            </a:r>
          </a:p>
        </p:txBody>
      </p:sp>
    </p:spTree>
    <p:extLst>
      <p:ext uri="{BB962C8B-B14F-4D97-AF65-F5344CB8AC3E}">
        <p14:creationId xmlns:p14="http://schemas.microsoft.com/office/powerpoint/2010/main" val="2948876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oom with a green screen and a desk&#10;&#10;Description automatically generated">
            <a:extLst>
              <a:ext uri="{FF2B5EF4-FFF2-40B4-BE49-F238E27FC236}">
                <a16:creationId xmlns:a16="http://schemas.microsoft.com/office/drawing/2014/main" id="{E724638A-2CE5-1A4E-A7CA-BD9029824B1E}"/>
              </a:ext>
            </a:extLst>
          </p:cNvPr>
          <p:cNvPicPr>
            <a:picLocks noChangeAspect="1"/>
          </p:cNvPicPr>
          <p:nvPr/>
        </p:nvPicPr>
        <p:blipFill>
          <a:blip r:embed="rId2"/>
          <a:stretch>
            <a:fillRect/>
          </a:stretch>
        </p:blipFill>
        <p:spPr>
          <a:xfrm>
            <a:off x="697220" y="1815611"/>
            <a:ext cx="10797557" cy="3639930"/>
          </a:xfrm>
          <a:prstGeom prst="rect">
            <a:avLst/>
          </a:prstGeom>
        </p:spPr>
      </p:pic>
      <p:sp>
        <p:nvSpPr>
          <p:cNvPr id="7" name="TextBox 6">
            <a:extLst>
              <a:ext uri="{FF2B5EF4-FFF2-40B4-BE49-F238E27FC236}">
                <a16:creationId xmlns:a16="http://schemas.microsoft.com/office/drawing/2014/main" id="{D078F7E1-5210-DE3B-5ACB-17869141F67F}"/>
              </a:ext>
            </a:extLst>
          </p:cNvPr>
          <p:cNvSpPr txBox="1"/>
          <p:nvPr/>
        </p:nvSpPr>
        <p:spPr>
          <a:xfrm>
            <a:off x="5042858" y="1402459"/>
            <a:ext cx="2106282" cy="369332"/>
          </a:xfrm>
          <a:prstGeom prst="rect">
            <a:avLst/>
          </a:prstGeom>
          <a:noFill/>
        </p:spPr>
        <p:txBody>
          <a:bodyPr wrap="none" rtlCol="0">
            <a:spAutoFit/>
          </a:bodyPr>
          <a:lstStyle/>
          <a:p>
            <a:r>
              <a:rPr lang="en-US" dirty="0"/>
              <a:t>SOCIAL MEDIA LAB</a:t>
            </a:r>
          </a:p>
        </p:txBody>
      </p:sp>
    </p:spTree>
    <p:extLst>
      <p:ext uri="{BB962C8B-B14F-4D97-AF65-F5344CB8AC3E}">
        <p14:creationId xmlns:p14="http://schemas.microsoft.com/office/powerpoint/2010/main" val="4093672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indow with writing on it&#10;&#10;Description automatically generated">
            <a:extLst>
              <a:ext uri="{FF2B5EF4-FFF2-40B4-BE49-F238E27FC236}">
                <a16:creationId xmlns:a16="http://schemas.microsoft.com/office/drawing/2014/main" id="{E39BAFC6-F0BB-137A-6C5E-7E4C3D419AC0}"/>
              </a:ext>
            </a:extLst>
          </p:cNvPr>
          <p:cNvPicPr>
            <a:picLocks noGrp="1" noChangeAspect="1"/>
          </p:cNvPicPr>
          <p:nvPr>
            <p:ph idx="1"/>
          </p:nvPr>
        </p:nvPicPr>
        <p:blipFill>
          <a:blip r:embed="rId2"/>
          <a:stretch>
            <a:fillRect/>
          </a:stretch>
        </p:blipFill>
        <p:spPr>
          <a:xfrm>
            <a:off x="2062843" y="449325"/>
            <a:ext cx="8066314" cy="5959349"/>
          </a:xfrm>
        </p:spPr>
      </p:pic>
    </p:spTree>
    <p:extLst>
      <p:ext uri="{BB962C8B-B14F-4D97-AF65-F5344CB8AC3E}">
        <p14:creationId xmlns:p14="http://schemas.microsoft.com/office/powerpoint/2010/main" val="1006730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esk with a computer and a monitor&#10;&#10;Description automatically generated">
            <a:extLst>
              <a:ext uri="{FF2B5EF4-FFF2-40B4-BE49-F238E27FC236}">
                <a16:creationId xmlns:a16="http://schemas.microsoft.com/office/drawing/2014/main" id="{570EA821-0F5D-1C7D-1C3A-3F25B3F7E8D7}"/>
              </a:ext>
            </a:extLst>
          </p:cNvPr>
          <p:cNvPicPr>
            <a:picLocks noGrp="1" noChangeAspect="1"/>
          </p:cNvPicPr>
          <p:nvPr>
            <p:ph idx="1"/>
          </p:nvPr>
        </p:nvPicPr>
        <p:blipFill>
          <a:blip r:embed="rId2"/>
          <a:stretch>
            <a:fillRect/>
          </a:stretch>
        </p:blipFill>
        <p:spPr>
          <a:xfrm>
            <a:off x="1915886" y="299113"/>
            <a:ext cx="8360228" cy="6259773"/>
          </a:xfrm>
        </p:spPr>
      </p:pic>
    </p:spTree>
    <p:extLst>
      <p:ext uri="{BB962C8B-B14F-4D97-AF65-F5344CB8AC3E}">
        <p14:creationId xmlns:p14="http://schemas.microsoft.com/office/powerpoint/2010/main" val="1200009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9EE1B-423C-71DA-F3A4-B1ACC1894E3A}"/>
              </a:ext>
            </a:extLst>
          </p:cNvPr>
          <p:cNvSpPr>
            <a:spLocks noGrp="1"/>
          </p:cNvSpPr>
          <p:nvPr>
            <p:ph type="title"/>
          </p:nvPr>
        </p:nvSpPr>
        <p:spPr/>
        <p:txBody>
          <a:bodyPr/>
          <a:lstStyle/>
          <a:p>
            <a:r>
              <a:rPr lang="en-US" dirty="0"/>
              <a:t>Remaining Relevant in a Changing Mediascape</a:t>
            </a:r>
          </a:p>
        </p:txBody>
      </p:sp>
      <p:sp>
        <p:nvSpPr>
          <p:cNvPr id="3" name="Content Placeholder 2">
            <a:extLst>
              <a:ext uri="{FF2B5EF4-FFF2-40B4-BE49-F238E27FC236}">
                <a16:creationId xmlns:a16="http://schemas.microsoft.com/office/drawing/2014/main" id="{D1037D6A-1032-47E4-C260-4F1C7E009239}"/>
              </a:ext>
            </a:extLst>
          </p:cNvPr>
          <p:cNvSpPr>
            <a:spLocks noGrp="1"/>
          </p:cNvSpPr>
          <p:nvPr>
            <p:ph idx="1"/>
          </p:nvPr>
        </p:nvSpPr>
        <p:spPr/>
        <p:txBody>
          <a:bodyPr>
            <a:normAutofit lnSpcReduction="10000"/>
          </a:bodyPr>
          <a:lstStyle/>
          <a:p>
            <a:r>
              <a:rPr lang="en-US" dirty="0"/>
              <a:t>The CFRU LIVE Success Story (aka The Green Screen Dream Team)</a:t>
            </a:r>
          </a:p>
          <a:p>
            <a:pPr marL="0" indent="0">
              <a:buNone/>
            </a:pPr>
            <a:r>
              <a:rPr lang="en-US" dirty="0"/>
              <a:t>	-student input on BOD, Tech and Finance Committees</a:t>
            </a:r>
          </a:p>
          <a:p>
            <a:pPr marL="0" indent="0">
              <a:buNone/>
            </a:pPr>
            <a:r>
              <a:rPr lang="en-US" dirty="0"/>
              <a:t>	-modest beginnings with modest gear (webcams, OBS, 	multichannel mixer, stage microphones)</a:t>
            </a:r>
          </a:p>
          <a:p>
            <a:pPr marL="0" indent="0">
              <a:buNone/>
            </a:pPr>
            <a:r>
              <a:rPr lang="en-US" dirty="0"/>
              <a:t>	-gradual investment in better gear as BOD sees results</a:t>
            </a:r>
          </a:p>
          <a:p>
            <a:pPr marL="0" indent="0">
              <a:buNone/>
            </a:pPr>
            <a:r>
              <a:rPr lang="en-US" dirty="0"/>
              <a:t>	-encouraging team development and independence</a:t>
            </a:r>
          </a:p>
          <a:p>
            <a:pPr marL="0" indent="0">
              <a:buNone/>
            </a:pPr>
            <a:r>
              <a:rPr lang="en-US" dirty="0"/>
              <a:t>	-connecting campus interests (music department, media 	courses, on-campus live music, collaboration with existing 	show 	hosts)</a:t>
            </a:r>
          </a:p>
          <a:p>
            <a:pPr marL="0" indent="0">
              <a:buNone/>
            </a:pPr>
            <a:endParaRPr lang="en-US" dirty="0"/>
          </a:p>
        </p:txBody>
      </p:sp>
    </p:spTree>
    <p:extLst>
      <p:ext uri="{BB962C8B-B14F-4D97-AF65-F5344CB8AC3E}">
        <p14:creationId xmlns:p14="http://schemas.microsoft.com/office/powerpoint/2010/main" val="9896913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420</TotalTime>
  <Words>1579</Words>
  <Application>Microsoft Macintosh PowerPoint</Application>
  <PresentationFormat>Widescreen</PresentationFormat>
  <Paragraphs>117</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Aptos</vt:lpstr>
      <vt:lpstr>Aptos Display</vt:lpstr>
      <vt:lpstr>Arial</vt:lpstr>
      <vt:lpstr>Calibri</vt:lpstr>
      <vt:lpstr>Office Theme</vt:lpstr>
      <vt:lpstr>CAMPUS ENGAGEMENT</vt:lpstr>
      <vt:lpstr>PowerPoint Presentation</vt:lpstr>
      <vt:lpstr>Challenges</vt:lpstr>
      <vt:lpstr>CFRU VOLUNTEERING VIDEO</vt:lpstr>
      <vt:lpstr>PowerPoint Presentation</vt:lpstr>
      <vt:lpstr>PowerPoint Presentation</vt:lpstr>
      <vt:lpstr>PowerPoint Presentation</vt:lpstr>
      <vt:lpstr>PowerPoint Presentation</vt:lpstr>
      <vt:lpstr>Remaining Relevant in a Changing Mediascape</vt:lpstr>
      <vt:lpstr>CFRU LIVE VIDEO</vt:lpstr>
      <vt:lpstr>Outreach and Visibility</vt:lpstr>
      <vt:lpstr>PowerPoint Presentation</vt:lpstr>
      <vt:lpstr>PowerPoint Presentation</vt:lpstr>
      <vt:lpstr>PowerPoint Presentation</vt:lpstr>
      <vt:lpstr>Visibility &amp; Tracking Engagement</vt:lpstr>
      <vt:lpstr>PowerPoint Presentation</vt:lpstr>
      <vt:lpstr>PowerPoint Presentation</vt:lpstr>
      <vt:lpstr>PowerPoint Presentation</vt:lpstr>
      <vt:lpstr>PowerPoint Presentation</vt:lpstr>
      <vt:lpstr>PowerPoint Presentation</vt:lpstr>
      <vt:lpstr>Student Opportunities (Employment and Experiential Learning)</vt:lpstr>
      <vt:lpstr>Challenges from “Above” – Government, School Administration and Student Fee Referendums </vt:lpstr>
      <vt:lpstr>PowerPoint Presentation</vt:lpstr>
      <vt:lpstr>Campus Safety &amp; Important Notices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CAMPUS ENGAGEMENT</dc:title>
  <dc:creator>Bryan Webb</dc:creator>
  <cp:lastModifiedBy>Bryan Webb</cp:lastModifiedBy>
  <cp:revision>22</cp:revision>
  <dcterms:created xsi:type="dcterms:W3CDTF">2024-06-11T12:47:56Z</dcterms:created>
  <dcterms:modified xsi:type="dcterms:W3CDTF">2024-06-12T14:43:55Z</dcterms:modified>
</cp:coreProperties>
</file>